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92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зар Ильчук" userId="4e384fa83d2b5e9e" providerId="LiveId" clId="{C6E6D759-11AE-4294-9A58-A7717C2E13C7}"/>
    <pc:docChg chg="undo custSel delSld modSld">
      <pc:chgData name="Назар Ильчук" userId="4e384fa83d2b5e9e" providerId="LiveId" clId="{C6E6D759-11AE-4294-9A58-A7717C2E13C7}" dt="2025-09-24T07:39:47.808" v="146" actId="47"/>
      <pc:docMkLst>
        <pc:docMk/>
      </pc:docMkLst>
      <pc:sldChg chg="delSp modSp mod">
        <pc:chgData name="Назар Ильчук" userId="4e384fa83d2b5e9e" providerId="LiveId" clId="{C6E6D759-11AE-4294-9A58-A7717C2E13C7}" dt="2025-09-24T07:34:30.644" v="97"/>
        <pc:sldMkLst>
          <pc:docMk/>
          <pc:sldMk cId="0" sldId="256"/>
        </pc:sldMkLst>
        <pc:spChg chg="mod">
          <ac:chgData name="Назар Ильчук" userId="4e384fa83d2b5e9e" providerId="LiveId" clId="{C6E6D759-11AE-4294-9A58-A7717C2E13C7}" dt="2025-09-24T07:34:16.527" v="94" actId="1076"/>
          <ac:spMkLst>
            <pc:docMk/>
            <pc:sldMk cId="0" sldId="256"/>
            <ac:spMk id="3" creationId="{00000000-0000-0000-0000-000000000000}"/>
          </ac:spMkLst>
        </pc:spChg>
        <pc:spChg chg="del mod">
          <ac:chgData name="Назар Ильчук" userId="4e384fa83d2b5e9e" providerId="LiveId" clId="{C6E6D759-11AE-4294-9A58-A7717C2E13C7}" dt="2025-09-24T07:34:30.638" v="95" actId="21"/>
          <ac:spMkLst>
            <pc:docMk/>
            <pc:sldMk cId="0" sldId="256"/>
            <ac:spMk id="4" creationId="{00000000-0000-0000-0000-000000000000}"/>
          </ac:spMkLst>
        </pc:spChg>
        <pc:spChg chg="del mod">
          <ac:chgData name="Назар Ильчук" userId="4e384fa83d2b5e9e" providerId="LiveId" clId="{C6E6D759-11AE-4294-9A58-A7717C2E13C7}" dt="2025-09-24T07:34:30.644" v="97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Назар Ильчук" userId="4e384fa83d2b5e9e" providerId="LiveId" clId="{C6E6D759-11AE-4294-9A58-A7717C2E13C7}" dt="2025-09-24T07:34:56.520" v="99" actId="20577"/>
        <pc:sldMkLst>
          <pc:docMk/>
          <pc:sldMk cId="0" sldId="257"/>
        </pc:sldMkLst>
        <pc:spChg chg="mod">
          <ac:chgData name="Назар Ильчук" userId="4e384fa83d2b5e9e" providerId="LiveId" clId="{C6E6D759-11AE-4294-9A58-A7717C2E13C7}" dt="2025-09-24T07:34:56.520" v="99" actId="20577"/>
          <ac:spMkLst>
            <pc:docMk/>
            <pc:sldMk cId="0" sldId="257"/>
            <ac:spMk id="9" creationId="{00000000-0000-0000-0000-000000000000}"/>
          </ac:spMkLst>
        </pc:spChg>
      </pc:sldChg>
      <pc:sldChg chg="modSp mod">
        <pc:chgData name="Назар Ильчук" userId="4e384fa83d2b5e9e" providerId="LiveId" clId="{C6E6D759-11AE-4294-9A58-A7717C2E13C7}" dt="2025-09-24T07:35:14.545" v="103" actId="20577"/>
        <pc:sldMkLst>
          <pc:docMk/>
          <pc:sldMk cId="0" sldId="258"/>
        </pc:sldMkLst>
        <pc:spChg chg="mod">
          <ac:chgData name="Назар Ильчук" userId="4e384fa83d2b5e9e" providerId="LiveId" clId="{C6E6D759-11AE-4294-9A58-A7717C2E13C7}" dt="2025-09-24T07:35:14.545" v="103" actId="20577"/>
          <ac:spMkLst>
            <pc:docMk/>
            <pc:sldMk cId="0" sldId="258"/>
            <ac:spMk id="2" creationId="{00000000-0000-0000-0000-000000000000}"/>
          </ac:spMkLst>
        </pc:spChg>
      </pc:sldChg>
      <pc:sldChg chg="addSp delSp modSp mod">
        <pc:chgData name="Назар Ильчук" userId="4e384fa83d2b5e9e" providerId="LiveId" clId="{C6E6D759-11AE-4294-9A58-A7717C2E13C7}" dt="2025-09-24T07:36:58.137" v="129" actId="20577"/>
        <pc:sldMkLst>
          <pc:docMk/>
          <pc:sldMk cId="0" sldId="259"/>
        </pc:sldMkLst>
        <pc:spChg chg="add del mod">
          <ac:chgData name="Назар Ильчук" userId="4e384fa83d2b5e9e" providerId="LiveId" clId="{C6E6D759-11AE-4294-9A58-A7717C2E13C7}" dt="2025-09-24T07:36:20.958" v="118" actId="20577"/>
          <ac:spMkLst>
            <pc:docMk/>
            <pc:sldMk cId="0" sldId="259"/>
            <ac:spMk id="27" creationId="{00000000-0000-0000-0000-000000000000}"/>
          </ac:spMkLst>
        </pc:spChg>
        <pc:spChg chg="mod">
          <ac:chgData name="Назар Ильчук" userId="4e384fa83d2b5e9e" providerId="LiveId" clId="{C6E6D759-11AE-4294-9A58-A7717C2E13C7}" dt="2025-09-24T07:36:39.253" v="122" actId="20577"/>
          <ac:spMkLst>
            <pc:docMk/>
            <pc:sldMk cId="0" sldId="259"/>
            <ac:spMk id="28" creationId="{00000000-0000-0000-0000-000000000000}"/>
          </ac:spMkLst>
        </pc:spChg>
        <pc:spChg chg="mod">
          <ac:chgData name="Назар Ильчук" userId="4e384fa83d2b5e9e" providerId="LiveId" clId="{C6E6D759-11AE-4294-9A58-A7717C2E13C7}" dt="2025-09-24T07:36:48.011" v="124" actId="20577"/>
          <ac:spMkLst>
            <pc:docMk/>
            <pc:sldMk cId="0" sldId="259"/>
            <ac:spMk id="29" creationId="{00000000-0000-0000-0000-000000000000}"/>
          </ac:spMkLst>
        </pc:spChg>
        <pc:spChg chg="mod">
          <ac:chgData name="Назар Ильчук" userId="4e384fa83d2b5e9e" providerId="LiveId" clId="{C6E6D759-11AE-4294-9A58-A7717C2E13C7}" dt="2025-09-24T07:36:52.872" v="128" actId="20577"/>
          <ac:spMkLst>
            <pc:docMk/>
            <pc:sldMk cId="0" sldId="259"/>
            <ac:spMk id="30" creationId="{00000000-0000-0000-0000-000000000000}"/>
          </ac:spMkLst>
        </pc:spChg>
        <pc:spChg chg="mod">
          <ac:chgData name="Назар Ильчук" userId="4e384fa83d2b5e9e" providerId="LiveId" clId="{C6E6D759-11AE-4294-9A58-A7717C2E13C7}" dt="2025-09-24T07:35:36.656" v="105" actId="20577"/>
          <ac:spMkLst>
            <pc:docMk/>
            <pc:sldMk cId="0" sldId="259"/>
            <ac:spMk id="37" creationId="{00000000-0000-0000-0000-000000000000}"/>
          </ac:spMkLst>
        </pc:spChg>
        <pc:spChg chg="mod">
          <ac:chgData name="Назар Ильчук" userId="4e384fa83d2b5e9e" providerId="LiveId" clId="{C6E6D759-11AE-4294-9A58-A7717C2E13C7}" dt="2025-09-24T07:35:42.995" v="107" actId="20577"/>
          <ac:spMkLst>
            <pc:docMk/>
            <pc:sldMk cId="0" sldId="259"/>
            <ac:spMk id="39" creationId="{00000000-0000-0000-0000-000000000000}"/>
          </ac:spMkLst>
        </pc:spChg>
        <pc:spChg chg="mod">
          <ac:chgData name="Назар Ильчук" userId="4e384fa83d2b5e9e" providerId="LiveId" clId="{C6E6D759-11AE-4294-9A58-A7717C2E13C7}" dt="2025-09-24T07:36:58.137" v="129" actId="20577"/>
          <ac:spMkLst>
            <pc:docMk/>
            <pc:sldMk cId="0" sldId="259"/>
            <ac:spMk id="44" creationId="{00000000-0000-0000-0000-000000000000}"/>
          </ac:spMkLst>
        </pc:spChg>
      </pc:sldChg>
      <pc:sldChg chg="modSp mod">
        <pc:chgData name="Назар Ильчук" userId="4e384fa83d2b5e9e" providerId="LiveId" clId="{C6E6D759-11AE-4294-9A58-A7717C2E13C7}" dt="2025-09-24T07:37:46.172" v="137" actId="20577"/>
        <pc:sldMkLst>
          <pc:docMk/>
          <pc:sldMk cId="0" sldId="261"/>
        </pc:sldMkLst>
        <pc:spChg chg="mod">
          <ac:chgData name="Назар Ильчук" userId="4e384fa83d2b5e9e" providerId="LiveId" clId="{C6E6D759-11AE-4294-9A58-A7717C2E13C7}" dt="2025-09-24T07:37:36.920" v="133" actId="20577"/>
          <ac:spMkLst>
            <pc:docMk/>
            <pc:sldMk cId="0" sldId="261"/>
            <ac:spMk id="24" creationId="{00000000-0000-0000-0000-000000000000}"/>
          </ac:spMkLst>
        </pc:spChg>
        <pc:spChg chg="mod">
          <ac:chgData name="Назар Ильчук" userId="4e384fa83d2b5e9e" providerId="LiveId" clId="{C6E6D759-11AE-4294-9A58-A7717C2E13C7}" dt="2025-09-24T07:37:46.172" v="137" actId="20577"/>
          <ac:spMkLst>
            <pc:docMk/>
            <pc:sldMk cId="0" sldId="261"/>
            <ac:spMk id="57" creationId="{00000000-0000-0000-0000-000000000000}"/>
          </ac:spMkLst>
        </pc:spChg>
      </pc:sldChg>
      <pc:sldChg chg="modSp mod">
        <pc:chgData name="Назар Ильчук" userId="4e384fa83d2b5e9e" providerId="LiveId" clId="{C6E6D759-11AE-4294-9A58-A7717C2E13C7}" dt="2025-09-24T07:39:26.193" v="145" actId="20577"/>
        <pc:sldMkLst>
          <pc:docMk/>
          <pc:sldMk cId="0" sldId="266"/>
        </pc:sldMkLst>
        <pc:spChg chg="mod">
          <ac:chgData name="Назар Ильчук" userId="4e384fa83d2b5e9e" providerId="LiveId" clId="{C6E6D759-11AE-4294-9A58-A7717C2E13C7}" dt="2025-09-24T07:39:17.449" v="141" actId="20577"/>
          <ac:spMkLst>
            <pc:docMk/>
            <pc:sldMk cId="0" sldId="266"/>
            <ac:spMk id="11" creationId="{00000000-0000-0000-0000-000000000000}"/>
          </ac:spMkLst>
        </pc:spChg>
        <pc:graphicFrameChg chg="modGraphic">
          <ac:chgData name="Назар Ильчук" userId="4e384fa83d2b5e9e" providerId="LiveId" clId="{C6E6D759-11AE-4294-9A58-A7717C2E13C7}" dt="2025-09-24T07:39:26.193" v="145" actId="20577"/>
          <ac:graphicFrameMkLst>
            <pc:docMk/>
            <pc:sldMk cId="0" sldId="266"/>
            <ac:graphicFrameMk id="5" creationId="{00000000-0000-0000-0000-000000000000}"/>
          </ac:graphicFrameMkLst>
        </pc:graphicFrameChg>
        <pc:graphicFrameChg chg="modGraphic">
          <ac:chgData name="Назар Ильчук" userId="4e384fa83d2b5e9e" providerId="LiveId" clId="{C6E6D759-11AE-4294-9A58-A7717C2E13C7}" dt="2025-09-24T07:39:21.994" v="143" actId="20577"/>
          <ac:graphicFrameMkLst>
            <pc:docMk/>
            <pc:sldMk cId="0" sldId="266"/>
            <ac:graphicFrameMk id="7" creationId="{00000000-0000-0000-0000-000000000000}"/>
          </ac:graphicFrameMkLst>
        </pc:graphicFrameChg>
      </pc:sldChg>
      <pc:sldChg chg="del">
        <pc:chgData name="Назар Ильчук" userId="4e384fa83d2b5e9e" providerId="LiveId" clId="{C6E6D759-11AE-4294-9A58-A7717C2E13C7}" dt="2025-09-24T07:39:47.808" v="146" actId="47"/>
        <pc:sldMkLst>
          <pc:docMk/>
          <pc:sldMk cId="0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86790" y="1402841"/>
            <a:ext cx="4484370" cy="4255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3A38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5927" y="55879"/>
            <a:ext cx="10177145" cy="963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28418" y="2329433"/>
            <a:ext cx="7535163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032500"/>
          </a:xfrm>
          <a:custGeom>
            <a:avLst/>
            <a:gdLst/>
            <a:ahLst/>
            <a:cxnLst/>
            <a:rect l="l" t="t" r="r" b="b"/>
            <a:pathLst>
              <a:path w="12192000" h="6032500">
                <a:moveTo>
                  <a:pt x="0" y="6031992"/>
                </a:moveTo>
                <a:lnTo>
                  <a:pt x="12192000" y="6031992"/>
                </a:lnTo>
                <a:lnTo>
                  <a:pt x="12192000" y="0"/>
                </a:lnTo>
                <a:lnTo>
                  <a:pt x="0" y="0"/>
                </a:lnTo>
                <a:lnTo>
                  <a:pt x="0" y="6031992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99958" y="2209800"/>
            <a:ext cx="779208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solidFill>
                  <a:srgbClr val="FFFFFF"/>
                </a:solidFill>
                <a:latin typeface="Calibri"/>
                <a:cs typeface="Calibri"/>
              </a:rPr>
              <a:t>Аналіз</a:t>
            </a:r>
            <a:r>
              <a:rPr sz="3200" b="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FFFFFF"/>
                </a:solidFill>
                <a:latin typeface="Calibri"/>
                <a:cs typeface="Calibri"/>
              </a:rPr>
              <a:t>стану</a:t>
            </a:r>
            <a:r>
              <a:rPr sz="3200" b="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sz="3200" b="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FFFFFF"/>
                </a:solidFill>
                <a:latin typeface="Calibri"/>
                <a:cs typeface="Calibri"/>
              </a:rPr>
              <a:t>проблем</a:t>
            </a:r>
            <a:r>
              <a:rPr sz="3200" b="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0" dirty="0" err="1">
                <a:solidFill>
                  <a:srgbClr val="FFFFFF"/>
                </a:solidFill>
                <a:latin typeface="Calibri"/>
                <a:cs typeface="Calibri"/>
              </a:rPr>
              <a:t>ринку</a:t>
            </a:r>
            <a:r>
              <a:rPr sz="3200" b="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0" dirty="0" err="1" smtClean="0">
                <a:solidFill>
                  <a:srgbClr val="FFFFFF"/>
                </a:solidFill>
                <a:latin typeface="Calibri"/>
                <a:cs typeface="Calibri"/>
              </a:rPr>
              <a:t>праці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2472" y="3034283"/>
            <a:ext cx="449580" cy="524510"/>
          </a:xfrm>
          <a:custGeom>
            <a:avLst/>
            <a:gdLst/>
            <a:ahLst/>
            <a:cxnLst/>
            <a:rect l="l" t="t" r="r" b="b"/>
            <a:pathLst>
              <a:path w="449580" h="524510">
                <a:moveTo>
                  <a:pt x="337184" y="0"/>
                </a:moveTo>
                <a:lnTo>
                  <a:pt x="112394" y="0"/>
                </a:lnTo>
                <a:lnTo>
                  <a:pt x="112394" y="299465"/>
                </a:lnTo>
                <a:lnTo>
                  <a:pt x="0" y="299465"/>
                </a:lnTo>
                <a:lnTo>
                  <a:pt x="224789" y="524255"/>
                </a:lnTo>
                <a:lnTo>
                  <a:pt x="449579" y="299465"/>
                </a:lnTo>
                <a:lnTo>
                  <a:pt x="337184" y="299465"/>
                </a:lnTo>
                <a:lnTo>
                  <a:pt x="337184" y="0"/>
                </a:lnTo>
                <a:close/>
              </a:path>
            </a:pathLst>
          </a:custGeom>
          <a:solidFill>
            <a:srgbClr val="92C2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83108" y="1120139"/>
            <a:ext cx="11337290" cy="5405755"/>
            <a:chOff x="483108" y="1120139"/>
            <a:chExt cx="11337290" cy="5405755"/>
          </a:xfrm>
        </p:grpSpPr>
        <p:sp>
          <p:nvSpPr>
            <p:cNvPr id="4" name="object 4"/>
            <p:cNvSpPr/>
            <p:nvPr/>
          </p:nvSpPr>
          <p:spPr>
            <a:xfrm>
              <a:off x="507492" y="1120139"/>
              <a:ext cx="5747385" cy="1922145"/>
            </a:xfrm>
            <a:custGeom>
              <a:avLst/>
              <a:gdLst/>
              <a:ahLst/>
              <a:cxnLst/>
              <a:rect l="l" t="t" r="r" b="b"/>
              <a:pathLst>
                <a:path w="5747385" h="1922145">
                  <a:moveTo>
                    <a:pt x="5747004" y="1076706"/>
                  </a:moveTo>
                  <a:lnTo>
                    <a:pt x="5476494" y="806196"/>
                  </a:lnTo>
                  <a:lnTo>
                    <a:pt x="5476494" y="941451"/>
                  </a:lnTo>
                  <a:lnTo>
                    <a:pt x="4837176" y="941451"/>
                  </a:lnTo>
                  <a:lnTo>
                    <a:pt x="4837176" y="0"/>
                  </a:lnTo>
                  <a:lnTo>
                    <a:pt x="0" y="0"/>
                  </a:lnTo>
                  <a:lnTo>
                    <a:pt x="0" y="1921764"/>
                  </a:lnTo>
                  <a:lnTo>
                    <a:pt x="4837176" y="1921764"/>
                  </a:lnTo>
                  <a:lnTo>
                    <a:pt x="4837176" y="1211961"/>
                  </a:lnTo>
                  <a:lnTo>
                    <a:pt x="5476494" y="1211961"/>
                  </a:lnTo>
                  <a:lnTo>
                    <a:pt x="5476494" y="1347216"/>
                  </a:lnTo>
                  <a:lnTo>
                    <a:pt x="5747004" y="1076706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583679" y="1208531"/>
              <a:ext cx="5233670" cy="3211195"/>
            </a:xfrm>
            <a:custGeom>
              <a:avLst/>
              <a:gdLst/>
              <a:ahLst/>
              <a:cxnLst/>
              <a:rect l="l" t="t" r="r" b="b"/>
              <a:pathLst>
                <a:path w="5233670" h="3211195">
                  <a:moveTo>
                    <a:pt x="5233416" y="0"/>
                  </a:moveTo>
                  <a:lnTo>
                    <a:pt x="0" y="0"/>
                  </a:lnTo>
                  <a:lnTo>
                    <a:pt x="0" y="3211068"/>
                  </a:lnTo>
                  <a:lnTo>
                    <a:pt x="5233416" y="3211068"/>
                  </a:lnTo>
                  <a:lnTo>
                    <a:pt x="5233416" y="0"/>
                  </a:lnTo>
                  <a:close/>
                </a:path>
              </a:pathLst>
            </a:custGeom>
            <a:solidFill>
              <a:srgbClr val="DE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83679" y="4870704"/>
              <a:ext cx="5236845" cy="1655445"/>
            </a:xfrm>
            <a:custGeom>
              <a:avLst/>
              <a:gdLst/>
              <a:ahLst/>
              <a:cxnLst/>
              <a:rect l="l" t="t" r="r" b="b"/>
              <a:pathLst>
                <a:path w="5236845" h="1655445">
                  <a:moveTo>
                    <a:pt x="5236464" y="0"/>
                  </a:moveTo>
                  <a:lnTo>
                    <a:pt x="0" y="0"/>
                  </a:lnTo>
                  <a:lnTo>
                    <a:pt x="0" y="1655064"/>
                  </a:lnTo>
                  <a:lnTo>
                    <a:pt x="5236464" y="1655064"/>
                  </a:lnTo>
                  <a:lnTo>
                    <a:pt x="5236464" y="0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3108" y="3550919"/>
              <a:ext cx="4709160" cy="2974975"/>
            </a:xfrm>
            <a:custGeom>
              <a:avLst/>
              <a:gdLst/>
              <a:ahLst/>
              <a:cxnLst/>
              <a:rect l="l" t="t" r="r" b="b"/>
              <a:pathLst>
                <a:path w="4709160" h="2974975">
                  <a:moveTo>
                    <a:pt x="4709160" y="0"/>
                  </a:moveTo>
                  <a:lnTo>
                    <a:pt x="0" y="0"/>
                  </a:lnTo>
                  <a:lnTo>
                    <a:pt x="0" y="2974848"/>
                  </a:lnTo>
                  <a:lnTo>
                    <a:pt x="4709160" y="2974848"/>
                  </a:lnTo>
                  <a:lnTo>
                    <a:pt x="4709160" y="0"/>
                  </a:lnTo>
                  <a:close/>
                </a:path>
              </a:pathLst>
            </a:custGeom>
            <a:solidFill>
              <a:srgbClr val="DE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85927" y="22352"/>
            <a:ext cx="11256010" cy="1040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Дефіцит</a:t>
            </a:r>
            <a:r>
              <a:rPr sz="1800" b="1" spc="-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робочої</a:t>
            </a:r>
            <a:r>
              <a:rPr sz="1800" b="1" spc="-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сили:</a:t>
            </a:r>
            <a:r>
              <a:rPr sz="1800" b="1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чи</a:t>
            </a:r>
            <a:r>
              <a:rPr sz="1800" b="1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дійсно</a:t>
            </a:r>
            <a:r>
              <a:rPr sz="1800" b="1" spc="-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економіці</a:t>
            </a:r>
            <a:r>
              <a:rPr sz="1800" b="1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потрібно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945"/>
              </a:lnSpc>
            </a:pP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4,5</a:t>
            </a:r>
            <a:r>
              <a:rPr sz="1800" b="1" spc="-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млн</a:t>
            </a:r>
            <a:r>
              <a:rPr sz="1800" b="1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додаткових</a:t>
            </a:r>
            <a:r>
              <a:rPr sz="1800" b="1" spc="-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працівників</a:t>
            </a:r>
            <a:r>
              <a:rPr sz="1800" b="1" spc="-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до</a:t>
            </a:r>
            <a:r>
              <a:rPr sz="1800" b="1" spc="-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2035</a:t>
            </a:r>
            <a:r>
              <a:rPr sz="1800" b="1" spc="-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року?</a:t>
            </a:r>
            <a:r>
              <a:rPr sz="1800" b="1" spc="-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Можливо,</a:t>
            </a:r>
            <a:r>
              <a:rPr sz="1800" b="1" spc="-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але</a:t>
            </a:r>
            <a:r>
              <a:rPr sz="1800" b="1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розрахувати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це</a:t>
            </a:r>
            <a:r>
              <a:rPr sz="1800" b="1" spc="-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не</a:t>
            </a:r>
            <a:r>
              <a:rPr sz="1800" b="1" spc="-6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можливо</a:t>
            </a:r>
            <a:r>
              <a:rPr sz="1800" b="1" spc="-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принципі</a:t>
            </a:r>
            <a:r>
              <a:rPr sz="1800" b="1" spc="-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поки</a:t>
            </a:r>
            <a:r>
              <a:rPr sz="1800" b="1" spc="-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не</a:t>
            </a:r>
            <a:r>
              <a:rPr sz="1800" b="1" spc="-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буде</a:t>
            </a:r>
            <a:r>
              <a:rPr sz="1800" b="1" spc="-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створено</a:t>
            </a:r>
            <a:r>
              <a:rPr sz="1800" b="1" spc="-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систему</a:t>
            </a:r>
            <a:r>
              <a:rPr sz="1800" b="1" spc="-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статистичної</a:t>
            </a:r>
            <a:r>
              <a:rPr sz="1800" b="1" spc="-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фіксації</a:t>
            </a:r>
            <a:r>
              <a:rPr sz="1800" b="1" spc="-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робочих</a:t>
            </a:r>
            <a:r>
              <a:rPr sz="1800" b="1" spc="-8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місць</a:t>
            </a:r>
            <a:r>
              <a:rPr sz="1800" b="1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окремо</a:t>
            </a:r>
            <a:r>
              <a:rPr sz="1800" b="1" spc="-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від</a:t>
            </a:r>
            <a:r>
              <a:rPr sz="1800" b="1" spc="-8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зайнятої особи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7212" y="1226058"/>
            <a:ext cx="3919854" cy="1473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Плутанина</a:t>
            </a:r>
            <a:r>
              <a:rPr sz="1900" b="1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між</a:t>
            </a:r>
            <a:r>
              <a:rPr sz="1900" b="1" spc="-6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1F3863"/>
                </a:solidFill>
                <a:latin typeface="Calibri"/>
                <a:cs typeface="Calibri"/>
              </a:rPr>
              <a:t>показниками</a:t>
            </a:r>
            <a:r>
              <a:rPr sz="19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1F3863"/>
                </a:solidFill>
                <a:latin typeface="Calibri"/>
                <a:cs typeface="Calibri"/>
              </a:rPr>
              <a:t>статики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та</a:t>
            </a:r>
            <a:r>
              <a:rPr sz="19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динаміки,</a:t>
            </a:r>
            <a:r>
              <a:rPr sz="19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стану</a:t>
            </a:r>
            <a:r>
              <a:rPr sz="19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й</a:t>
            </a:r>
            <a:r>
              <a:rPr sz="19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1F3863"/>
                </a:solidFill>
                <a:latin typeface="Calibri"/>
                <a:cs typeface="Calibri"/>
              </a:rPr>
              <a:t>обороту:</a:t>
            </a:r>
            <a:endParaRPr sz="1900">
              <a:latin typeface="Calibri"/>
              <a:cs typeface="Calibri"/>
            </a:endParaRPr>
          </a:p>
          <a:p>
            <a:pPr marL="179705" marR="171450" indent="-1905" algn="ctr">
              <a:lnSpc>
                <a:spcPct val="100000"/>
              </a:lnSpc>
            </a:pP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4,5</a:t>
            </a:r>
            <a:r>
              <a:rPr sz="19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млн</a:t>
            </a:r>
            <a:r>
              <a:rPr sz="19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до</a:t>
            </a:r>
            <a:r>
              <a:rPr sz="19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2035</a:t>
            </a:r>
            <a:r>
              <a:rPr sz="19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року</a:t>
            </a:r>
            <a:r>
              <a:rPr sz="19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=</a:t>
            </a:r>
            <a:r>
              <a:rPr sz="19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450</a:t>
            </a:r>
            <a:r>
              <a:rPr sz="19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на</a:t>
            </a:r>
            <a:r>
              <a:rPr sz="19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25" dirty="0">
                <a:solidFill>
                  <a:srgbClr val="1F3863"/>
                </a:solidFill>
                <a:latin typeface="Calibri"/>
                <a:cs typeface="Calibri"/>
              </a:rPr>
              <a:t>рік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загалом</a:t>
            </a:r>
            <a:r>
              <a:rPr sz="19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чи</a:t>
            </a:r>
            <a:r>
              <a:rPr sz="19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в</a:t>
            </a:r>
            <a:r>
              <a:rPr sz="19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1F3863"/>
                </a:solidFill>
                <a:latin typeface="Calibri"/>
                <a:cs typeface="Calibri"/>
              </a:rPr>
              <a:t>середньому</a:t>
            </a:r>
            <a:r>
              <a:rPr sz="19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в</a:t>
            </a:r>
            <a:r>
              <a:rPr sz="19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1F3863"/>
                </a:solidFill>
                <a:latin typeface="Calibri"/>
                <a:cs typeface="Calibri"/>
              </a:rPr>
              <a:t>кожен тиждень</a:t>
            </a:r>
            <a:r>
              <a:rPr sz="1900" b="1" spc="-6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1F3863"/>
                </a:solidFill>
                <a:latin typeface="Calibri"/>
                <a:cs typeface="Calibri"/>
              </a:rPr>
              <a:t>кожного</a:t>
            </a:r>
            <a:r>
              <a:rPr sz="19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1F3863"/>
                </a:solidFill>
                <a:latin typeface="Calibri"/>
                <a:cs typeface="Calibri"/>
              </a:rPr>
              <a:t>року?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545838" y="2791714"/>
            <a:ext cx="2651125" cy="2263775"/>
            <a:chOff x="4545838" y="2791714"/>
            <a:chExt cx="2651125" cy="2263775"/>
          </a:xfrm>
        </p:grpSpPr>
        <p:sp>
          <p:nvSpPr>
            <p:cNvPr id="11" name="object 11"/>
            <p:cNvSpPr/>
            <p:nvPr/>
          </p:nvSpPr>
          <p:spPr>
            <a:xfrm>
              <a:off x="4552188" y="2798064"/>
              <a:ext cx="2638425" cy="2251075"/>
            </a:xfrm>
            <a:custGeom>
              <a:avLst/>
              <a:gdLst/>
              <a:ahLst/>
              <a:cxnLst/>
              <a:rect l="l" t="t" r="r" b="b"/>
              <a:pathLst>
                <a:path w="2638425" h="2251075">
                  <a:moveTo>
                    <a:pt x="2638043" y="0"/>
                  </a:moveTo>
                  <a:lnTo>
                    <a:pt x="0" y="0"/>
                  </a:lnTo>
                  <a:lnTo>
                    <a:pt x="0" y="2250948"/>
                  </a:lnTo>
                  <a:lnTo>
                    <a:pt x="2638043" y="2250948"/>
                  </a:lnTo>
                  <a:lnTo>
                    <a:pt x="2638043" y="0"/>
                  </a:lnTo>
                  <a:close/>
                </a:path>
              </a:pathLst>
            </a:custGeom>
            <a:solidFill>
              <a:srgbClr val="C55A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52188" y="2798064"/>
              <a:ext cx="2638425" cy="2251075"/>
            </a:xfrm>
            <a:custGeom>
              <a:avLst/>
              <a:gdLst/>
              <a:ahLst/>
              <a:cxnLst/>
              <a:rect l="l" t="t" r="r" b="b"/>
              <a:pathLst>
                <a:path w="2638425" h="2251075">
                  <a:moveTo>
                    <a:pt x="0" y="2250948"/>
                  </a:moveTo>
                  <a:lnTo>
                    <a:pt x="2638043" y="2250948"/>
                  </a:lnTo>
                  <a:lnTo>
                    <a:pt x="2638043" y="0"/>
                  </a:lnTo>
                  <a:lnTo>
                    <a:pt x="0" y="0"/>
                  </a:lnTo>
                  <a:lnTo>
                    <a:pt x="0" y="225094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231638" y="2986481"/>
            <a:ext cx="125285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ЦЕНТРАЛЬНА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42661" y="3200526"/>
            <a:ext cx="162813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ДИСКУСІЯ: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яким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є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18634" y="3413886"/>
            <a:ext cx="20777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дефіцит</a:t>
            </a:r>
            <a:r>
              <a:rPr sz="1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робочої</a:t>
            </a:r>
            <a:r>
              <a:rPr sz="1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сили?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81753" y="3751834"/>
            <a:ext cx="15062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таке</a:t>
            </a:r>
            <a:r>
              <a:rPr sz="16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дефіцит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81753" y="3983482"/>
            <a:ext cx="21253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робочої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сили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кадрів?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81753" y="4215129"/>
            <a:ext cx="16529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Як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його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оцінити</a:t>
            </a:r>
            <a:r>
              <a:rPr sz="16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81753" y="4446778"/>
            <a:ext cx="13150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прогнозувати?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23201" y="5104891"/>
            <a:ext cx="4205605" cy="1267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46685" marR="14604" indent="30480">
              <a:lnSpc>
                <a:spcPct val="98300"/>
              </a:lnSpc>
              <a:spcBef>
                <a:spcPts val="130"/>
              </a:spcBef>
            </a:pP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Для</a:t>
            </a:r>
            <a:r>
              <a:rPr sz="14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гарантованого</a:t>
            </a:r>
            <a:r>
              <a:rPr sz="14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закриття</a:t>
            </a:r>
            <a:r>
              <a:rPr sz="1400" b="1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вакансії</a:t>
            </a:r>
            <a:r>
              <a:rPr sz="14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на</a:t>
            </a:r>
            <a:r>
              <a:rPr sz="1400" b="1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ринку</a:t>
            </a:r>
            <a:r>
              <a:rPr sz="14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праці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потрібно</a:t>
            </a:r>
            <a:r>
              <a:rPr sz="14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мати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N</a:t>
            </a:r>
            <a:r>
              <a:rPr sz="14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кількість</a:t>
            </a:r>
            <a:r>
              <a:rPr sz="14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претендентів,</a:t>
            </a:r>
            <a:r>
              <a:rPr sz="14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оскільки</a:t>
            </a:r>
            <a:r>
              <a:rPr sz="14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F3863"/>
                </a:solidFill>
                <a:latin typeface="Calibri"/>
                <a:cs typeface="Calibri"/>
              </a:rPr>
              <a:t>з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частиною</a:t>
            </a:r>
            <a:r>
              <a:rPr sz="14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не</a:t>
            </a:r>
            <a:r>
              <a:rPr sz="14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вдасться</a:t>
            </a:r>
            <a:r>
              <a:rPr sz="14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домовитися</a:t>
            </a:r>
            <a:r>
              <a:rPr sz="14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щодо</a:t>
            </a:r>
            <a:r>
              <a:rPr sz="14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зарплати,</a:t>
            </a:r>
            <a:endParaRPr sz="1400">
              <a:latin typeface="Calibri"/>
              <a:cs typeface="Calibri"/>
            </a:endParaRPr>
          </a:p>
          <a:p>
            <a:pPr marL="12700" marR="5080" algn="ctr">
              <a:lnSpc>
                <a:spcPts val="1600"/>
              </a:lnSpc>
              <a:spcBef>
                <a:spcPts val="35"/>
              </a:spcBef>
            </a:pP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частина</a:t>
            </a:r>
            <a:r>
              <a:rPr sz="14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не</a:t>
            </a:r>
            <a:r>
              <a:rPr sz="1400" b="1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підходить</a:t>
            </a:r>
            <a:r>
              <a:rPr sz="14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за</a:t>
            </a:r>
            <a:r>
              <a:rPr sz="1400" b="1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вимогами,</a:t>
            </a:r>
            <a:r>
              <a:rPr sz="14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частина</a:t>
            </a:r>
            <a:r>
              <a:rPr sz="14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не</a:t>
            </a:r>
            <a:r>
              <a:rPr sz="1400" b="1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захоче.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Ситуацію</a:t>
            </a:r>
            <a:r>
              <a:rPr sz="1400" b="1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нестачі</a:t>
            </a:r>
            <a:r>
              <a:rPr sz="14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ВИБОРУ</a:t>
            </a:r>
            <a:r>
              <a:rPr sz="14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на</a:t>
            </a:r>
            <a:r>
              <a:rPr sz="14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ринку</a:t>
            </a:r>
            <a:r>
              <a:rPr sz="1400" b="1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праці,</a:t>
            </a:r>
            <a:r>
              <a:rPr sz="1400" b="1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як</a:t>
            </a:r>
            <a:r>
              <a:rPr sz="14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правило,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оцінюють</a:t>
            </a:r>
            <a:r>
              <a:rPr sz="1400" b="1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3863"/>
                </a:solidFill>
                <a:latin typeface="Calibri"/>
                <a:cs typeface="Calibri"/>
              </a:rPr>
              <a:t>як</a:t>
            </a:r>
            <a:r>
              <a:rPr sz="1400" b="1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Calibri"/>
                <a:cs typeface="Calibri"/>
              </a:rPr>
              <a:t>дефіцит.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3580" y="3730599"/>
            <a:ext cx="3816985" cy="1263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08279" marR="546100">
              <a:lnSpc>
                <a:spcPct val="113900"/>
              </a:lnSpc>
              <a:spcBef>
                <a:spcPts val="90"/>
              </a:spcBef>
            </a:pP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Більшість</a:t>
            </a:r>
            <a:r>
              <a:rPr sz="1400" b="1" spc="-5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реального</a:t>
            </a:r>
            <a:r>
              <a:rPr sz="1400" b="1" spc="-45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попиту</a:t>
            </a:r>
            <a:r>
              <a:rPr sz="1400" b="1" spc="-25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на</a:t>
            </a:r>
            <a:r>
              <a:rPr sz="1400" b="1" spc="-3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3300"/>
                </a:solidFill>
                <a:latin typeface="Calibri"/>
                <a:cs typeface="Calibri"/>
              </a:rPr>
              <a:t>робочу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силу</a:t>
            </a:r>
            <a:r>
              <a:rPr sz="1400" b="1" spc="-3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(вакансії</a:t>
            </a:r>
            <a:r>
              <a:rPr sz="1400" b="1" spc="-35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) –</a:t>
            </a:r>
            <a:r>
              <a:rPr sz="1400" b="1" spc="-10" dirty="0">
                <a:solidFill>
                  <a:srgbClr val="003300"/>
                </a:solidFill>
                <a:latin typeface="Calibri"/>
                <a:cs typeface="Calibri"/>
              </a:rPr>
              <a:t> продукують</a:t>
            </a:r>
            <a:r>
              <a:rPr sz="1400" b="1" spc="-4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3300"/>
                </a:solidFill>
                <a:latin typeface="Calibri"/>
                <a:cs typeface="Calibri"/>
              </a:rPr>
              <a:t>транзитні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та</a:t>
            </a:r>
            <a:r>
              <a:rPr sz="1400" b="1" spc="-3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трансакційні</a:t>
            </a:r>
            <a:r>
              <a:rPr sz="1400" b="1" spc="-45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процеси</a:t>
            </a:r>
            <a:r>
              <a:rPr sz="1400" b="1" spc="-5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на</a:t>
            </a:r>
            <a:r>
              <a:rPr sz="1400" b="1" spc="-25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ринку</a:t>
            </a:r>
            <a:r>
              <a:rPr sz="1400" b="1" spc="-4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003300"/>
                </a:solidFill>
                <a:latin typeface="Calibri"/>
                <a:cs typeface="Calibri"/>
              </a:rPr>
              <a:t>праці</a:t>
            </a:r>
            <a:endParaRPr sz="1400">
              <a:latin typeface="Calibri"/>
              <a:cs typeface="Calibri"/>
            </a:endParaRPr>
          </a:p>
          <a:p>
            <a:pPr marL="299085" marR="5080" indent="-287020">
              <a:lnSpc>
                <a:spcPts val="1510"/>
              </a:lnSpc>
              <a:spcBef>
                <a:spcPts val="101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spc="-10" dirty="0">
                <a:latin typeface="Calibri"/>
                <a:cs typeface="Calibri"/>
              </a:rPr>
              <a:t>Додатковий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попит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виражається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у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збільшені </a:t>
            </a:r>
            <a:r>
              <a:rPr sz="1400" b="1" dirty="0">
                <a:latin typeface="Calibri"/>
                <a:cs typeface="Calibri"/>
              </a:rPr>
              <a:t>кількості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робочих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місць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3580" y="5048503"/>
            <a:ext cx="3981450" cy="130238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299085" marR="5080" indent="-287020">
              <a:lnSpc>
                <a:spcPct val="90100"/>
              </a:lnSpc>
              <a:spcBef>
                <a:spcPts val="27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spc="-10" dirty="0">
                <a:latin typeface="Calibri"/>
                <a:cs typeface="Calibri"/>
              </a:rPr>
              <a:t>Релевантний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ретроспективний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період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відносно сьогодення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стабільне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скорочення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кількості </a:t>
            </a:r>
            <a:r>
              <a:rPr sz="1400" b="1" dirty="0">
                <a:latin typeface="Calibri"/>
                <a:cs typeface="Calibri"/>
              </a:rPr>
              <a:t>кадрів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на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фоні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зростання</a:t>
            </a:r>
            <a:r>
              <a:rPr sz="1400" b="1" spc="27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ЗАГАЛЬНОЇ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ПП.</a:t>
            </a:r>
            <a:endParaRPr sz="1400">
              <a:latin typeface="Calibri"/>
              <a:cs typeface="Calibri"/>
            </a:endParaRPr>
          </a:p>
          <a:p>
            <a:pPr marL="299085" marR="20955" indent="-287020" algn="just">
              <a:lnSpc>
                <a:spcPts val="1510"/>
              </a:lnSpc>
              <a:spcBef>
                <a:spcPts val="825"/>
              </a:spcBef>
              <a:buFont typeface="Microsoft Sans Serif"/>
              <a:buChar char="•"/>
              <a:tabLst>
                <a:tab pos="299085" algn="l"/>
                <a:tab pos="300355" algn="l"/>
              </a:tabLst>
            </a:pPr>
            <a:r>
              <a:rPr sz="1400" dirty="0">
                <a:latin typeface="Calibri"/>
                <a:cs typeface="Calibri"/>
              </a:rPr>
              <a:t>	</a:t>
            </a:r>
            <a:r>
              <a:rPr sz="1400" b="1" spc="-10" dirty="0">
                <a:latin typeface="Calibri"/>
                <a:cs typeface="Calibri"/>
              </a:rPr>
              <a:t>Невизначеність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причини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скорочення:</a:t>
            </a:r>
            <a:r>
              <a:rPr sz="1400" b="1" spc="28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закриття підприємств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та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їх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реорганізація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чи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скорочення персоналу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18323" y="2231517"/>
            <a:ext cx="3785235" cy="6235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99085" marR="5080" indent="-287020" algn="just">
              <a:lnSpc>
                <a:spcPts val="1510"/>
              </a:lnSpc>
              <a:spcBef>
                <a:spcPts val="295"/>
              </a:spcBef>
              <a:buFont typeface="Microsoft Sans Serif"/>
              <a:buChar char="•"/>
              <a:tabLst>
                <a:tab pos="299085" algn="l"/>
                <a:tab pos="300355" algn="l"/>
              </a:tabLst>
            </a:pPr>
            <a:r>
              <a:rPr sz="1400" dirty="0">
                <a:latin typeface="Calibri"/>
                <a:cs typeface="Calibri"/>
              </a:rPr>
              <a:t>	</a:t>
            </a:r>
            <a:r>
              <a:rPr sz="1400" b="1" dirty="0">
                <a:latin typeface="Calibri"/>
                <a:cs typeface="Calibri"/>
              </a:rPr>
              <a:t>Більшість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підприємств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не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мають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ефективних інструментів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чи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систем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оцінки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та</a:t>
            </a:r>
            <a:r>
              <a:rPr sz="1400" b="1" spc="-10" dirty="0">
                <a:latin typeface="Calibri"/>
                <a:cs typeface="Calibri"/>
              </a:rPr>
              <a:t> управління </a:t>
            </a:r>
            <a:r>
              <a:rPr sz="1400" b="1" dirty="0">
                <a:latin typeface="Calibri"/>
                <a:cs typeface="Calibri"/>
              </a:rPr>
              <a:t>робочих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місць.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773418" y="1366875"/>
            <a:ext cx="4860925" cy="7543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3900"/>
              </a:lnSpc>
              <a:spcBef>
                <a:spcPts val="90"/>
              </a:spcBef>
            </a:pP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В</a:t>
            </a:r>
            <a:r>
              <a:rPr sz="1400" b="1" spc="105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країні</a:t>
            </a:r>
            <a:r>
              <a:rPr sz="1400" b="1" spc="10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не</a:t>
            </a:r>
            <a:r>
              <a:rPr sz="1400" b="1" spc="9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існує</a:t>
            </a:r>
            <a:r>
              <a:rPr sz="1400" b="1" spc="12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системи</a:t>
            </a:r>
            <a:r>
              <a:rPr sz="1400" b="1" spc="114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збору</a:t>
            </a:r>
            <a:r>
              <a:rPr sz="1400" b="1" spc="7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і</a:t>
            </a:r>
            <a:r>
              <a:rPr sz="1400" b="1" spc="11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статистичної</a:t>
            </a:r>
            <a:r>
              <a:rPr sz="1400" b="1" spc="114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3300"/>
                </a:solidFill>
                <a:latin typeface="Arial"/>
                <a:cs typeface="Arial"/>
              </a:rPr>
              <a:t>оцінки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переваг</a:t>
            </a:r>
            <a:r>
              <a:rPr sz="1400" b="1" spc="285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та</a:t>
            </a:r>
            <a:r>
              <a:rPr sz="1400" b="1" spc="30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очікувань</a:t>
            </a:r>
            <a:r>
              <a:rPr sz="1400" b="1" spc="305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роботодавців</a:t>
            </a:r>
            <a:r>
              <a:rPr sz="1400" b="1" spc="295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щодо</a:t>
            </a:r>
            <a:r>
              <a:rPr sz="1400" b="1" spc="29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3300"/>
                </a:solidFill>
                <a:latin typeface="Arial"/>
                <a:cs typeface="Arial"/>
              </a:rPr>
              <a:t>реального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попиту</a:t>
            </a:r>
            <a:r>
              <a:rPr sz="1400" b="1" spc="-25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на</a:t>
            </a:r>
            <a:r>
              <a:rPr sz="1400" b="1" spc="-25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300"/>
                </a:solidFill>
                <a:latin typeface="Arial"/>
                <a:cs typeface="Arial"/>
              </a:rPr>
              <a:t>робочу</a:t>
            </a:r>
            <a:r>
              <a:rPr sz="1400" b="1" spc="-3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3300"/>
                </a:solidFill>
                <a:latin typeface="Arial"/>
                <a:cs typeface="Arial"/>
              </a:rPr>
              <a:t>силу.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323332" y="4331208"/>
            <a:ext cx="4436745" cy="1946275"/>
            <a:chOff x="5323332" y="4331208"/>
            <a:chExt cx="4436745" cy="1946275"/>
          </a:xfrm>
        </p:grpSpPr>
        <p:sp>
          <p:nvSpPr>
            <p:cNvPr id="26" name="object 26"/>
            <p:cNvSpPr/>
            <p:nvPr/>
          </p:nvSpPr>
          <p:spPr>
            <a:xfrm>
              <a:off x="5323332" y="4331207"/>
              <a:ext cx="4436745" cy="1946275"/>
            </a:xfrm>
            <a:custGeom>
              <a:avLst/>
              <a:gdLst/>
              <a:ahLst/>
              <a:cxnLst/>
              <a:rect l="l" t="t" r="r" b="b"/>
              <a:pathLst>
                <a:path w="4436745" h="1946275">
                  <a:moveTo>
                    <a:pt x="931164" y="1676400"/>
                  </a:moveTo>
                  <a:lnTo>
                    <a:pt x="661416" y="1406652"/>
                  </a:lnTo>
                  <a:lnTo>
                    <a:pt x="661416" y="1541526"/>
                  </a:lnTo>
                  <a:lnTo>
                    <a:pt x="0" y="1541526"/>
                  </a:lnTo>
                  <a:lnTo>
                    <a:pt x="0" y="1811274"/>
                  </a:lnTo>
                  <a:lnTo>
                    <a:pt x="661416" y="1811274"/>
                  </a:lnTo>
                  <a:lnTo>
                    <a:pt x="661416" y="1946148"/>
                  </a:lnTo>
                  <a:lnTo>
                    <a:pt x="931164" y="1676400"/>
                  </a:lnTo>
                  <a:close/>
                </a:path>
                <a:path w="4436745" h="1946275">
                  <a:moveTo>
                    <a:pt x="4436364" y="228600"/>
                  </a:moveTo>
                  <a:lnTo>
                    <a:pt x="4296918" y="228600"/>
                  </a:lnTo>
                  <a:lnTo>
                    <a:pt x="4296918" y="0"/>
                  </a:lnTo>
                  <a:lnTo>
                    <a:pt x="4018026" y="0"/>
                  </a:lnTo>
                  <a:lnTo>
                    <a:pt x="4018026" y="228600"/>
                  </a:lnTo>
                  <a:lnTo>
                    <a:pt x="3878580" y="228600"/>
                  </a:lnTo>
                  <a:lnTo>
                    <a:pt x="4157472" y="457200"/>
                  </a:lnTo>
                  <a:lnTo>
                    <a:pt x="4436364" y="228600"/>
                  </a:lnTo>
                  <a:close/>
                </a:path>
              </a:pathLst>
            </a:custGeom>
            <a:solidFill>
              <a:srgbClr val="DE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54040" y="5227320"/>
              <a:ext cx="929640" cy="539750"/>
            </a:xfrm>
            <a:custGeom>
              <a:avLst/>
              <a:gdLst/>
              <a:ahLst/>
              <a:cxnLst/>
              <a:rect l="l" t="t" r="r" b="b"/>
              <a:pathLst>
                <a:path w="929640" h="539750">
                  <a:moveTo>
                    <a:pt x="269748" y="0"/>
                  </a:moveTo>
                  <a:lnTo>
                    <a:pt x="0" y="269747"/>
                  </a:lnTo>
                  <a:lnTo>
                    <a:pt x="269748" y="539495"/>
                  </a:lnTo>
                  <a:lnTo>
                    <a:pt x="269748" y="404621"/>
                  </a:lnTo>
                  <a:lnTo>
                    <a:pt x="929639" y="404621"/>
                  </a:lnTo>
                  <a:lnTo>
                    <a:pt x="929639" y="134873"/>
                  </a:lnTo>
                  <a:lnTo>
                    <a:pt x="269748" y="134873"/>
                  </a:lnTo>
                  <a:lnTo>
                    <a:pt x="269748" y="0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342758" y="3073400"/>
            <a:ext cx="4072254" cy="1007744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99085" marR="5080" indent="-287020">
              <a:lnSpc>
                <a:spcPts val="1510"/>
              </a:lnSpc>
              <a:spcBef>
                <a:spcPts val="295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dirty="0">
                <a:latin typeface="Calibri"/>
                <a:cs typeface="Calibri"/>
              </a:rPr>
              <a:t>Більшості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підприємств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складно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систематизувати </a:t>
            </a:r>
            <a:r>
              <a:rPr sz="1400" b="1" dirty="0">
                <a:latin typeface="Calibri"/>
                <a:cs typeface="Calibri"/>
              </a:rPr>
              <a:t>та уніфікувати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на</a:t>
            </a:r>
            <a:r>
              <a:rPr sz="1400" b="1" spc="-10" dirty="0">
                <a:latin typeface="Calibri"/>
                <a:cs typeface="Calibri"/>
              </a:rPr>
              <a:t> науковій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(доказовій)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основі </a:t>
            </a:r>
            <a:r>
              <a:rPr sz="1400" b="1" dirty="0">
                <a:latin typeface="Calibri"/>
                <a:cs typeface="Calibri"/>
              </a:rPr>
              <a:t>вимоги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до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працівників,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методи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тестування</a:t>
            </a:r>
            <a:r>
              <a:rPr sz="1400" b="1" spc="-50" dirty="0">
                <a:latin typeface="Calibri"/>
                <a:cs typeface="Calibri"/>
              </a:rPr>
              <a:t> , </a:t>
            </a:r>
            <a:r>
              <a:rPr sz="1400" b="1" dirty="0">
                <a:latin typeface="Calibri"/>
                <a:cs typeface="Calibri"/>
              </a:rPr>
              <a:t>запровадити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недискримінаційні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та </a:t>
            </a:r>
            <a:r>
              <a:rPr sz="1400" b="1" spc="-10" dirty="0">
                <a:latin typeface="Calibri"/>
                <a:cs typeface="Calibri"/>
              </a:rPr>
              <a:t>небар’єрні процедур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працевлаштування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48280" y="5046636"/>
            <a:ext cx="2346325" cy="511809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600" b="1" spc="-10" dirty="0">
                <a:solidFill>
                  <a:srgbClr val="EC7C30"/>
                </a:solidFill>
                <a:latin typeface="Calibri"/>
                <a:cs typeface="Calibri"/>
              </a:rPr>
              <a:t>Безробітних</a:t>
            </a:r>
            <a:r>
              <a:rPr sz="1600" b="1" spc="-3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EC7C30"/>
                </a:solidFill>
                <a:latin typeface="Calibri"/>
                <a:cs typeface="Calibri"/>
              </a:rPr>
              <a:t>(до</a:t>
            </a:r>
            <a:r>
              <a:rPr sz="1600" b="1" spc="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EC7C30"/>
                </a:solidFill>
                <a:latin typeface="Calibri"/>
                <a:cs typeface="Calibri"/>
              </a:rPr>
              <a:t>тижня),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1300" spc="-10" dirty="0">
                <a:solidFill>
                  <a:srgbClr val="EC7C30"/>
                </a:solidFill>
                <a:latin typeface="Calibri"/>
                <a:cs typeface="Calibri"/>
              </a:rPr>
              <a:t>(моделювання </a:t>
            </a:r>
            <a:r>
              <a:rPr sz="1300" dirty="0">
                <a:solidFill>
                  <a:srgbClr val="EC7C30"/>
                </a:solidFill>
                <a:latin typeface="Calibri"/>
                <a:cs typeface="Calibri"/>
              </a:rPr>
              <a:t>на</a:t>
            </a:r>
            <a:r>
              <a:rPr sz="1300" spc="-3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EC7C30"/>
                </a:solidFill>
                <a:latin typeface="Calibri"/>
                <a:cs typeface="Calibri"/>
              </a:rPr>
              <a:t>основі</a:t>
            </a:r>
            <a:r>
              <a:rPr sz="1300" spc="-2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EC7C30"/>
                </a:solidFill>
                <a:latin typeface="Calibri"/>
                <a:cs typeface="Calibri"/>
              </a:rPr>
              <a:t>ОСЕСД</a:t>
            </a:r>
            <a:r>
              <a:rPr sz="1300" spc="-5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EC7C30"/>
                </a:solidFill>
                <a:latin typeface="Calibri"/>
                <a:cs typeface="Calibri"/>
              </a:rPr>
              <a:t>)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48280" y="3757320"/>
            <a:ext cx="2312670" cy="766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6400">
              <a:lnSpc>
                <a:spcPct val="107500"/>
              </a:lnSpc>
              <a:spcBef>
                <a:spcPts val="100"/>
              </a:spcBef>
            </a:pPr>
            <a:r>
              <a:rPr sz="1600" b="1" dirty="0">
                <a:solidFill>
                  <a:srgbClr val="6FAC46"/>
                </a:solidFill>
                <a:latin typeface="Calibri"/>
                <a:cs typeface="Calibri"/>
              </a:rPr>
              <a:t>Кількість</a:t>
            </a:r>
            <a:r>
              <a:rPr sz="1600" b="1" spc="-5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6FAC46"/>
                </a:solidFill>
                <a:latin typeface="Calibri"/>
                <a:cs typeface="Calibri"/>
              </a:rPr>
              <a:t>потенційної </a:t>
            </a:r>
            <a:r>
              <a:rPr sz="1600" b="1" dirty="0">
                <a:solidFill>
                  <a:srgbClr val="6FAC46"/>
                </a:solidFill>
                <a:latin typeface="Calibri"/>
                <a:cs typeface="Calibri"/>
              </a:rPr>
              <a:t>робочої</a:t>
            </a:r>
            <a:r>
              <a:rPr sz="1600" b="1" spc="-4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6FAC46"/>
                </a:solidFill>
                <a:latin typeface="Calibri"/>
                <a:cs typeface="Calibri"/>
              </a:rPr>
              <a:t>сили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300" spc="-10" dirty="0">
                <a:solidFill>
                  <a:srgbClr val="6FAC46"/>
                </a:solidFill>
                <a:latin typeface="Calibri"/>
                <a:cs typeface="Calibri"/>
              </a:rPr>
              <a:t>(моделювання</a:t>
            </a:r>
            <a:r>
              <a:rPr sz="1300" spc="-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6FAC46"/>
                </a:solidFill>
                <a:latin typeface="Calibri"/>
                <a:cs typeface="Calibri"/>
              </a:rPr>
              <a:t>на</a:t>
            </a:r>
            <a:r>
              <a:rPr sz="13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6FAC46"/>
                </a:solidFill>
                <a:latin typeface="Calibri"/>
                <a:cs typeface="Calibri"/>
              </a:rPr>
              <a:t>основі </a:t>
            </a:r>
            <a:r>
              <a:rPr sz="1300" spc="-10" dirty="0">
                <a:solidFill>
                  <a:srgbClr val="6FAC46"/>
                </a:solidFill>
                <a:latin typeface="Calibri"/>
                <a:cs typeface="Calibri"/>
              </a:rPr>
              <a:t>ОСЕСД)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48071" y="6171387"/>
            <a:ext cx="5614035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Ініціатива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“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Навички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для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ринку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праці: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оцінювання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потреб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та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картування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навичок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у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пріоритетних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секторах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відновлення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”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програми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«Професійна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освіта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в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Україні/Skills4Recovery»: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Deutsche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Gesellschaft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für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Internationale Zusammenarbeit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(GIZ)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GmbH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190303"/>
              </p:ext>
            </p:extLst>
          </p:nvPr>
        </p:nvGraphicFramePr>
        <p:xfrm>
          <a:off x="8848725" y="2600325"/>
          <a:ext cx="2932430" cy="1323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3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3560">
                <a:tc gridSpan="2">
                  <a:txBody>
                    <a:bodyPr/>
                    <a:lstStyle/>
                    <a:p>
                      <a:pPr marL="140970" marR="133985" indent="11430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Претендентів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 1</a:t>
                      </a:r>
                      <a:r>
                        <a:rPr sz="14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робоче 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місце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(Транспорт</a:t>
                      </a:r>
                      <a:r>
                        <a:rPr sz="1400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та</a:t>
                      </a:r>
                      <a:r>
                        <a:rPr sz="1400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логістика,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схоже</a:t>
                      </a:r>
                      <a:r>
                        <a:rPr sz="14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Буд)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1905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92C2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700" b="1" u="sng" spc="-2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202</a:t>
                      </a:r>
                      <a:r>
                        <a:rPr lang="uk-UA" sz="1700" b="1" u="sng" spc="-2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5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28575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700" b="1" u="sng" spc="-2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2030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595">
                <a:tc>
                  <a:txBody>
                    <a:bodyPr/>
                    <a:lstStyle/>
                    <a:p>
                      <a:pPr algn="ctr">
                        <a:lnSpc>
                          <a:spcPts val="2935"/>
                        </a:lnSpc>
                      </a:pPr>
                      <a:r>
                        <a:rPr sz="2800" b="1" spc="-25" dirty="0">
                          <a:solidFill>
                            <a:srgbClr val="2D75B6"/>
                          </a:solidFill>
                          <a:latin typeface="Calibri"/>
                          <a:cs typeface="Calibri"/>
                        </a:rPr>
                        <a:t>1,8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B w="1905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20"/>
                        </a:lnSpc>
                      </a:pPr>
                      <a:r>
                        <a:rPr sz="2800" b="1" spc="-25" dirty="0">
                          <a:solidFill>
                            <a:srgbClr val="2D75B6"/>
                          </a:solidFill>
                          <a:latin typeface="Calibri"/>
                          <a:cs typeface="Calibri"/>
                        </a:rPr>
                        <a:t>0,7</a:t>
                      </a:r>
                      <a:endParaRPr sz="2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B w="1905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8871584" y="4070984"/>
          <a:ext cx="2932430" cy="1989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3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520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Вплив</a:t>
                      </a:r>
                      <a:r>
                        <a:rPr sz="16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дефіциту</a:t>
                      </a:r>
                      <a:r>
                        <a:rPr sz="1600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навичок</a:t>
                      </a:r>
                      <a:r>
                        <a:rPr sz="1600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та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44525" marR="6388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привабливості</a:t>
                      </a:r>
                      <a:r>
                        <a:rPr sz="1600" spc="25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 </a:t>
                      </a:r>
                      <a:r>
                        <a:rPr sz="1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працевлаштування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1905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92C2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4250">
                <a:tc>
                  <a:txBody>
                    <a:bodyPr/>
                    <a:lstStyle/>
                    <a:p>
                      <a:pPr marL="281940" marR="27051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400" b="1" u="sng" spc="-1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Потенційно</a:t>
                      </a:r>
                      <a:r>
                        <a:rPr sz="1400" b="1" spc="-10" dirty="0">
                          <a:solidFill>
                            <a:srgbClr val="3A383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spc="-1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підходящі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b="1" spc="-25" dirty="0">
                          <a:solidFill>
                            <a:srgbClr val="2D75B6"/>
                          </a:solidFill>
                          <a:latin typeface="Calibri"/>
                          <a:cs typeface="Calibri"/>
                        </a:rPr>
                        <a:t>62%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905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3845" marR="27432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400" b="1" u="sng" spc="-1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Потенційно</a:t>
                      </a:r>
                      <a:r>
                        <a:rPr sz="1400" b="1" spc="-10" dirty="0">
                          <a:solidFill>
                            <a:srgbClr val="3A383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spc="-1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погодяться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b="1" spc="-25" dirty="0">
                          <a:solidFill>
                            <a:srgbClr val="2D75B6"/>
                          </a:solidFill>
                          <a:latin typeface="Calibri"/>
                          <a:cs typeface="Calibri"/>
                        </a:rPr>
                        <a:t>49%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905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79286"/>
              </p:ext>
            </p:extLst>
          </p:nvPr>
        </p:nvGraphicFramePr>
        <p:xfrm>
          <a:off x="5570601" y="2606420"/>
          <a:ext cx="2914014" cy="1317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6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3560">
                <a:tc gridSpan="2">
                  <a:txBody>
                    <a:bodyPr/>
                    <a:lstStyle/>
                    <a:p>
                      <a:pPr marL="353060" marR="332105" indent="-127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Претендентів</a:t>
                      </a:r>
                      <a:r>
                        <a:rPr sz="16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6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 </a:t>
                      </a:r>
                      <a:r>
                        <a:rPr sz="1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робоче 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місце</a:t>
                      </a:r>
                      <a:r>
                        <a:rPr sz="1600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(Торгівля,</a:t>
                      </a:r>
                      <a:r>
                        <a:rPr sz="1600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схоже</a:t>
                      </a:r>
                      <a:r>
                        <a:rPr sz="16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СГ)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1905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92C2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700" b="1" u="sng" spc="-2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202</a:t>
                      </a:r>
                      <a:r>
                        <a:rPr lang="uk-UA" sz="1700" b="1" u="sng" spc="-2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5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28575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700" b="1" u="sng" spc="-2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2030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420">
                <a:tc>
                  <a:txBody>
                    <a:bodyPr/>
                    <a:lstStyle/>
                    <a:p>
                      <a:pPr algn="ctr">
                        <a:lnSpc>
                          <a:spcPts val="2930"/>
                        </a:lnSpc>
                      </a:pPr>
                      <a:r>
                        <a:rPr sz="2800" b="1" spc="-25" dirty="0">
                          <a:solidFill>
                            <a:srgbClr val="2D75B6"/>
                          </a:solidFill>
                          <a:latin typeface="Calibri"/>
                          <a:cs typeface="Calibri"/>
                        </a:rPr>
                        <a:t>5,1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B w="1905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25"/>
                        </a:lnSpc>
                      </a:pPr>
                      <a:r>
                        <a:rPr sz="2800" b="1" spc="-25" dirty="0">
                          <a:solidFill>
                            <a:srgbClr val="2D75B6"/>
                          </a:solidFill>
                          <a:latin typeface="Calibri"/>
                          <a:cs typeface="Calibri"/>
                        </a:rPr>
                        <a:t>1,3</a:t>
                      </a:r>
                      <a:endParaRPr sz="2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B w="1905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7034021" y="5084826"/>
            <a:ext cx="1469390" cy="980440"/>
          </a:xfrm>
          <a:custGeom>
            <a:avLst/>
            <a:gdLst/>
            <a:ahLst/>
            <a:cxnLst/>
            <a:rect l="l" t="t" r="r" b="b"/>
            <a:pathLst>
              <a:path w="1469390" h="980439">
                <a:moveTo>
                  <a:pt x="1469135" y="0"/>
                </a:moveTo>
                <a:lnTo>
                  <a:pt x="0" y="0"/>
                </a:lnTo>
                <a:lnTo>
                  <a:pt x="0" y="979932"/>
                </a:lnTo>
                <a:lnTo>
                  <a:pt x="1469135" y="979932"/>
                </a:lnTo>
                <a:lnTo>
                  <a:pt x="14691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5566028" y="4086225"/>
          <a:ext cx="2927350" cy="1971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8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8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 gridSpan="2">
                  <a:txBody>
                    <a:bodyPr/>
                    <a:lstStyle/>
                    <a:p>
                      <a:pPr marL="297815" marR="29781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Вплив</a:t>
                      </a:r>
                      <a:r>
                        <a:rPr sz="16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дефіциту</a:t>
                      </a:r>
                      <a:r>
                        <a:rPr sz="1600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навичок</a:t>
                      </a:r>
                      <a:r>
                        <a:rPr sz="16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та 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привабливості</a:t>
                      </a:r>
                      <a:r>
                        <a:rPr sz="1600" spc="25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працевлаштування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7475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1905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92C2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075">
                <a:tc>
                  <a:txBody>
                    <a:bodyPr/>
                    <a:lstStyle/>
                    <a:p>
                      <a:pPr marL="286385" marR="26162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400" b="1" u="sng" spc="-1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Потенційно</a:t>
                      </a:r>
                      <a:r>
                        <a:rPr sz="1400" b="1" spc="-10" dirty="0">
                          <a:solidFill>
                            <a:srgbClr val="3A383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spc="-1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підходящі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2700" algn="ctr">
                        <a:lnSpc>
                          <a:spcPts val="3270"/>
                        </a:lnSpc>
                      </a:pPr>
                      <a:r>
                        <a:rPr sz="2800" b="1" spc="-25" dirty="0">
                          <a:solidFill>
                            <a:srgbClr val="2D75B6"/>
                          </a:solidFill>
                          <a:latin typeface="Calibri"/>
                          <a:cs typeface="Calibri"/>
                        </a:rPr>
                        <a:t>69%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905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4480" marR="27305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u="sng" spc="-1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Потенційно</a:t>
                      </a:r>
                      <a:r>
                        <a:rPr sz="1400" b="1" spc="-10" dirty="0">
                          <a:solidFill>
                            <a:srgbClr val="3A383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spc="-10" dirty="0">
                          <a:solidFill>
                            <a:srgbClr val="3A3838"/>
                          </a:solidFill>
                          <a:uFill>
                            <a:solidFill>
                              <a:srgbClr val="3A3838"/>
                            </a:solidFill>
                          </a:uFill>
                          <a:latin typeface="Calibri"/>
                          <a:cs typeface="Calibri"/>
                        </a:rPr>
                        <a:t>погодяться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b="1" spc="-25" dirty="0">
                          <a:solidFill>
                            <a:srgbClr val="2D75B6"/>
                          </a:solidFill>
                          <a:latin typeface="Calibri"/>
                          <a:cs typeface="Calibri"/>
                        </a:rPr>
                        <a:t>54%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5B9BD4"/>
                      </a:solidFill>
                      <a:prstDash val="solid"/>
                    </a:lnL>
                    <a:lnR w="1905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905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2154682" y="271018"/>
            <a:ext cx="8852535" cy="54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Потреби</a:t>
            </a:r>
            <a:r>
              <a:rPr sz="1700" spc="-7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економіки</a:t>
            </a:r>
            <a:r>
              <a:rPr sz="1700" spc="-5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отримують</a:t>
            </a:r>
            <a:r>
              <a:rPr sz="1700" spc="-7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економічне</a:t>
            </a:r>
            <a:r>
              <a:rPr sz="1700" spc="-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та</a:t>
            </a:r>
            <a:r>
              <a:rPr sz="1700" spc="-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соціальне</a:t>
            </a:r>
            <a:r>
              <a:rPr sz="1700" spc="-8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значення</a:t>
            </a:r>
            <a:r>
              <a:rPr sz="1700" spc="-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тільки</a:t>
            </a:r>
            <a:r>
              <a:rPr sz="1700" spc="-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тоді,</a:t>
            </a:r>
            <a:r>
              <a:rPr sz="1700" spc="-7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якщо</a:t>
            </a:r>
            <a:r>
              <a:rPr sz="1700" spc="-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вони</a:t>
            </a:r>
            <a:endParaRPr sz="17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7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сформульовані</a:t>
            </a:r>
            <a:r>
              <a:rPr sz="17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у</a:t>
            </a:r>
            <a:r>
              <a:rPr sz="1700" spc="-3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вигляді</a:t>
            </a:r>
            <a:r>
              <a:rPr sz="1700" spc="-3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b="1" dirty="0">
                <a:solidFill>
                  <a:srgbClr val="1F3863"/>
                </a:solidFill>
                <a:latin typeface="Arial"/>
                <a:cs typeface="Arial"/>
              </a:rPr>
              <a:t>вакансій</a:t>
            </a:r>
            <a:r>
              <a:rPr sz="1700" b="1" spc="-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1F3863"/>
                </a:solidFill>
                <a:latin typeface="Arial"/>
                <a:cs typeface="Arial"/>
              </a:rPr>
              <a:t>від</a:t>
            </a:r>
            <a:r>
              <a:rPr sz="1700" b="1" spc="-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1F3863"/>
                </a:solidFill>
                <a:latin typeface="Arial"/>
                <a:cs typeface="Arial"/>
              </a:rPr>
              <a:t>реальних</a:t>
            </a:r>
            <a:r>
              <a:rPr sz="1700" b="1" spc="-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1F3863"/>
                </a:solidFill>
                <a:latin typeface="Arial"/>
                <a:cs typeface="Arial"/>
              </a:rPr>
              <a:t>роботодавців</a:t>
            </a:r>
            <a:endParaRPr sz="1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3923" y="1120520"/>
            <a:ext cx="10483850" cy="141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dirty="0" err="1">
                <a:solidFill>
                  <a:srgbClr val="1F3863"/>
                </a:solidFill>
                <a:latin typeface="Calibri"/>
                <a:cs typeface="Calibri"/>
              </a:rPr>
              <a:t>До</a:t>
            </a:r>
            <a:r>
              <a:rPr sz="18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3863"/>
                </a:solidFill>
                <a:latin typeface="Calibri"/>
                <a:cs typeface="Calibri"/>
              </a:rPr>
              <a:t>202</a:t>
            </a:r>
            <a:r>
              <a:rPr lang="uk-UA" sz="2000" b="1" dirty="0">
                <a:solidFill>
                  <a:srgbClr val="1F3863"/>
                </a:solidFill>
                <a:latin typeface="Calibri"/>
                <a:cs typeface="Calibri"/>
              </a:rPr>
              <a:t>3</a:t>
            </a:r>
            <a:r>
              <a:rPr sz="2000" b="1" spc="-8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р.</a:t>
            </a:r>
            <a:r>
              <a:rPr sz="18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Calibri"/>
                <a:cs typeface="Calibri"/>
              </a:rPr>
              <a:t>протягом</a:t>
            </a:r>
            <a:r>
              <a:rPr sz="18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року</a:t>
            </a:r>
            <a:r>
              <a:rPr sz="18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на</a:t>
            </a:r>
            <a:r>
              <a:rPr sz="18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ринку</a:t>
            </a:r>
            <a:r>
              <a:rPr sz="18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праці</a:t>
            </a:r>
            <a:r>
              <a:rPr sz="18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з’являлося</a:t>
            </a:r>
            <a:r>
              <a:rPr sz="18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від</a:t>
            </a:r>
            <a:r>
              <a:rPr sz="18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3863"/>
                </a:solidFill>
                <a:latin typeface="Calibri"/>
                <a:cs typeface="Calibri"/>
              </a:rPr>
              <a:t>3,6</a:t>
            </a:r>
            <a:r>
              <a:rPr sz="2000" b="1" spc="-7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до</a:t>
            </a:r>
            <a:r>
              <a:rPr sz="18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3863"/>
                </a:solidFill>
                <a:latin typeface="Calibri"/>
                <a:cs typeface="Calibri"/>
              </a:rPr>
              <a:t>4,3</a:t>
            </a:r>
            <a:r>
              <a:rPr sz="2000" b="1" spc="-6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млн</a:t>
            </a:r>
            <a:r>
              <a:rPr sz="18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Calibri"/>
                <a:cs typeface="Calibri"/>
              </a:rPr>
              <a:t>вакансій.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Станом</a:t>
            </a:r>
            <a:r>
              <a:rPr sz="1800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на</a:t>
            </a:r>
            <a:r>
              <a:rPr sz="18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середній</a:t>
            </a:r>
            <a:r>
              <a:rPr sz="18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тиждень</a:t>
            </a:r>
            <a:r>
              <a:rPr sz="18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≈</a:t>
            </a:r>
            <a:r>
              <a:rPr sz="18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3863"/>
                </a:solidFill>
                <a:latin typeface="Calibri"/>
                <a:cs typeface="Calibri"/>
              </a:rPr>
              <a:t>240-</a:t>
            </a:r>
            <a:r>
              <a:rPr sz="2000" b="1" dirty="0">
                <a:solidFill>
                  <a:srgbClr val="1F3863"/>
                </a:solidFill>
                <a:latin typeface="Calibri"/>
                <a:cs typeface="Calibri"/>
              </a:rPr>
              <a:t>260</a:t>
            </a:r>
            <a:r>
              <a:rPr sz="2000" b="1" spc="-114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тис.</a:t>
            </a:r>
            <a:r>
              <a:rPr sz="18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вакансій.</a:t>
            </a:r>
            <a:r>
              <a:rPr sz="1800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Які</a:t>
            </a:r>
            <a:r>
              <a:rPr sz="18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з</a:t>
            </a:r>
            <a:r>
              <a:rPr sz="18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них</a:t>
            </a:r>
            <a:r>
              <a:rPr sz="18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Calibri"/>
                <a:cs typeface="Calibri"/>
              </a:rPr>
              <a:t>виражали</a:t>
            </a:r>
            <a:r>
              <a:rPr sz="1800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Calibri"/>
                <a:cs typeface="Calibri"/>
              </a:rPr>
              <a:t>додаткову</a:t>
            </a:r>
            <a:r>
              <a:rPr sz="1800" spc="-6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Calibri"/>
                <a:cs typeface="Calibri"/>
              </a:rPr>
              <a:t>потребу,</a:t>
            </a:r>
            <a:r>
              <a:rPr sz="18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а</a:t>
            </a:r>
            <a:r>
              <a:rPr sz="1800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не</a:t>
            </a:r>
            <a:r>
              <a:rPr sz="18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Calibri"/>
                <a:cs typeface="Calibri"/>
              </a:rPr>
              <a:t>покриття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звільнених</a:t>
            </a:r>
            <a:r>
              <a:rPr sz="1800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робочих</a:t>
            </a:r>
            <a:r>
              <a:rPr sz="1800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Calibri"/>
                <a:cs typeface="Calibri"/>
              </a:rPr>
              <a:t>місць</a:t>
            </a:r>
            <a:r>
              <a:rPr sz="18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–</a:t>
            </a:r>
            <a:r>
              <a:rPr sz="1800" spc="-8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2200" b="1" spc="-50" dirty="0">
                <a:solidFill>
                  <a:srgbClr val="1F3863"/>
                </a:solidFill>
                <a:latin typeface="Calibri"/>
                <a:cs typeface="Calibri"/>
              </a:rPr>
              <a:t>?</a:t>
            </a:r>
            <a:endParaRPr sz="2200" dirty="0">
              <a:latin typeface="Calibri"/>
              <a:cs typeface="Calibri"/>
            </a:endParaRPr>
          </a:p>
          <a:p>
            <a:pPr marL="539750">
              <a:lnSpc>
                <a:spcPct val="100000"/>
              </a:lnSpc>
              <a:spcBef>
                <a:spcPts val="1370"/>
              </a:spcBef>
            </a:pPr>
            <a:r>
              <a:rPr sz="1800" b="1" spc="-20" dirty="0">
                <a:solidFill>
                  <a:srgbClr val="2E5496"/>
                </a:solidFill>
                <a:latin typeface="Arial"/>
                <a:cs typeface="Arial"/>
              </a:rPr>
              <a:t>202</a:t>
            </a:r>
            <a:r>
              <a:rPr lang="uk-UA" sz="1800" b="1" spc="-20" dirty="0">
                <a:solidFill>
                  <a:srgbClr val="2E5496"/>
                </a:solidFill>
                <a:latin typeface="Arial"/>
                <a:cs typeface="Arial"/>
              </a:rPr>
              <a:t>5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4668" y="400938"/>
            <a:ext cx="913130" cy="490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50" b="1" spc="-20" dirty="0">
                <a:solidFill>
                  <a:srgbClr val="C55A11"/>
                </a:solidFill>
                <a:latin typeface="Arial"/>
                <a:cs typeface="Arial"/>
              </a:rPr>
              <a:t>Теза</a:t>
            </a:r>
            <a:endParaRPr sz="30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95400" y="92964"/>
            <a:ext cx="599440" cy="718185"/>
          </a:xfrm>
          <a:prstGeom prst="rect">
            <a:avLst/>
          </a:prstGeom>
          <a:solidFill>
            <a:srgbClr val="C55A11"/>
          </a:solidFill>
        </p:spPr>
        <p:txBody>
          <a:bodyPr vert="horz" wrap="square" lIns="0" tIns="93345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735"/>
              </a:spcBef>
            </a:pPr>
            <a:r>
              <a:rPr sz="35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3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0727" y="2708148"/>
            <a:ext cx="1519555" cy="634365"/>
          </a:xfrm>
          <a:prstGeom prst="rect">
            <a:avLst/>
          </a:prstGeom>
          <a:ln w="57150">
            <a:solidFill>
              <a:srgbClr val="5B9BD4"/>
            </a:solidFill>
          </a:ln>
        </p:spPr>
        <p:txBody>
          <a:bodyPr vert="horz" wrap="square" lIns="0" tIns="153670" rIns="0" bIns="0" rtlCol="0">
            <a:spAutoFit/>
          </a:bodyPr>
          <a:lstStyle/>
          <a:p>
            <a:pPr marL="174625">
              <a:lnSpc>
                <a:spcPct val="100000"/>
              </a:lnSpc>
              <a:spcBef>
                <a:spcPts val="1210"/>
              </a:spcBef>
            </a:pPr>
            <a:r>
              <a:rPr sz="1900" b="1" dirty="0">
                <a:solidFill>
                  <a:srgbClr val="2D75B6"/>
                </a:solidFill>
                <a:latin typeface="Calibri"/>
                <a:cs typeface="Calibri"/>
              </a:rPr>
              <a:t>160–190</a:t>
            </a:r>
            <a:r>
              <a:rPr sz="1900" b="1" spc="-9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500" i="1" spc="-20" dirty="0">
                <a:solidFill>
                  <a:srgbClr val="2D75B6"/>
                </a:solidFill>
                <a:latin typeface="Calibri"/>
                <a:cs typeface="Calibri"/>
              </a:rPr>
              <a:t>тис.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17166" y="2612142"/>
            <a:ext cx="2818130" cy="76771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600" b="1" dirty="0">
                <a:solidFill>
                  <a:srgbClr val="5B9BD4"/>
                </a:solidFill>
                <a:latin typeface="Calibri"/>
                <a:cs typeface="Calibri"/>
              </a:rPr>
              <a:t>Вакансій</a:t>
            </a:r>
            <a:r>
              <a:rPr sz="1600" b="1" spc="-60" dirty="0">
                <a:solidFill>
                  <a:srgbClr val="5B9BD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B9BD4"/>
                </a:solidFill>
                <a:latin typeface="Calibri"/>
                <a:cs typeface="Calibri"/>
              </a:rPr>
              <a:t>на</a:t>
            </a:r>
            <a:r>
              <a:rPr sz="1600" b="1" spc="-35" dirty="0">
                <a:solidFill>
                  <a:srgbClr val="5B9BD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B9BD4"/>
                </a:solidFill>
                <a:latin typeface="Calibri"/>
                <a:cs typeface="Calibri"/>
              </a:rPr>
              <a:t>ринку</a:t>
            </a:r>
            <a:r>
              <a:rPr sz="1600" b="1" spc="-30" dirty="0">
                <a:solidFill>
                  <a:srgbClr val="5B9BD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B9BD4"/>
                </a:solidFill>
                <a:latin typeface="Calibri"/>
                <a:cs typeface="Calibri"/>
              </a:rPr>
              <a:t>водночас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600" b="1" dirty="0">
                <a:solidFill>
                  <a:srgbClr val="5B9BD4"/>
                </a:solidFill>
                <a:latin typeface="Calibri"/>
                <a:cs typeface="Calibri"/>
              </a:rPr>
              <a:t>(до</a:t>
            </a:r>
            <a:r>
              <a:rPr sz="1600" b="1" spc="-30" dirty="0">
                <a:solidFill>
                  <a:srgbClr val="5B9BD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B9BD4"/>
                </a:solidFill>
                <a:latin typeface="Calibri"/>
                <a:cs typeface="Calibri"/>
              </a:rPr>
              <a:t>тижня)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300" dirty="0">
                <a:solidFill>
                  <a:srgbClr val="5B9BD4"/>
                </a:solidFill>
                <a:latin typeface="Calibri"/>
                <a:cs typeface="Calibri"/>
              </a:rPr>
              <a:t>(за</a:t>
            </a:r>
            <a:r>
              <a:rPr sz="1300" spc="-35" dirty="0">
                <a:solidFill>
                  <a:srgbClr val="5B9BD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5B9BD4"/>
                </a:solidFill>
                <a:latin typeface="Calibri"/>
                <a:cs typeface="Calibri"/>
              </a:rPr>
              <a:t>даними</a:t>
            </a:r>
            <a:r>
              <a:rPr sz="1300" spc="-20" dirty="0">
                <a:solidFill>
                  <a:srgbClr val="5B9BD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5B9BD4"/>
                </a:solidFill>
                <a:latin typeface="Calibri"/>
                <a:cs typeface="Calibri"/>
              </a:rPr>
              <a:t>моделювання</a:t>
            </a:r>
            <a:r>
              <a:rPr sz="1300" spc="-15" dirty="0">
                <a:solidFill>
                  <a:srgbClr val="5B9BD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5B9BD4"/>
                </a:solidFill>
                <a:latin typeface="Calibri"/>
                <a:cs typeface="Calibri"/>
              </a:rPr>
              <a:t>ІДПЯЖ</a:t>
            </a:r>
            <a:r>
              <a:rPr sz="1300" spc="-30" dirty="0">
                <a:solidFill>
                  <a:srgbClr val="5B9BD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5B9BD4"/>
                </a:solidFill>
                <a:latin typeface="Calibri"/>
                <a:cs typeface="Calibri"/>
              </a:rPr>
              <a:t>НАНУ)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0727" y="3867911"/>
            <a:ext cx="1506220" cy="634365"/>
          </a:xfrm>
          <a:prstGeom prst="rect">
            <a:avLst/>
          </a:prstGeom>
          <a:ln w="57150">
            <a:solidFill>
              <a:srgbClr val="A9D18E"/>
            </a:solidFill>
          </a:ln>
        </p:spPr>
        <p:txBody>
          <a:bodyPr vert="horz" wrap="square" lIns="0" tIns="173355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365"/>
              </a:spcBef>
            </a:pPr>
            <a:r>
              <a:rPr sz="1900" b="1" dirty="0">
                <a:solidFill>
                  <a:srgbClr val="6FAC46"/>
                </a:solidFill>
                <a:latin typeface="Calibri"/>
                <a:cs typeface="Calibri"/>
              </a:rPr>
              <a:t>900–1100</a:t>
            </a:r>
            <a:r>
              <a:rPr sz="1900" b="1" spc="-9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500" i="1" spc="-20" dirty="0">
                <a:solidFill>
                  <a:srgbClr val="6FAC46"/>
                </a:solidFill>
                <a:latin typeface="Calibri"/>
                <a:cs typeface="Calibri"/>
              </a:rPr>
              <a:t>тис.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0727" y="5029200"/>
            <a:ext cx="1506220" cy="634365"/>
          </a:xfrm>
          <a:prstGeom prst="rect">
            <a:avLst/>
          </a:prstGeom>
          <a:ln w="57150">
            <a:solidFill>
              <a:srgbClr val="F4B083"/>
            </a:solidFill>
          </a:ln>
        </p:spPr>
        <p:txBody>
          <a:bodyPr vert="horz" wrap="square" lIns="0" tIns="143510" rIns="0" bIns="0" rtlCol="0">
            <a:spAutoFit/>
          </a:bodyPr>
          <a:lstStyle/>
          <a:p>
            <a:pPr marL="381635">
              <a:lnSpc>
                <a:spcPct val="100000"/>
              </a:lnSpc>
              <a:spcBef>
                <a:spcPts val="1130"/>
              </a:spcBef>
            </a:pPr>
            <a:r>
              <a:rPr sz="1900" b="1" dirty="0">
                <a:solidFill>
                  <a:srgbClr val="EC7C30"/>
                </a:solidFill>
                <a:latin typeface="Calibri"/>
                <a:cs typeface="Calibri"/>
              </a:rPr>
              <a:t>971</a:t>
            </a:r>
            <a:r>
              <a:rPr sz="1900" b="1" spc="-4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500" i="1" spc="-20" dirty="0">
                <a:solidFill>
                  <a:srgbClr val="EC7C30"/>
                </a:solidFill>
                <a:latin typeface="Calibri"/>
                <a:cs typeface="Calibri"/>
              </a:rPr>
              <a:t>тис.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80645" marR="5080">
              <a:lnSpc>
                <a:spcPts val="2520"/>
              </a:lnSpc>
              <a:spcBef>
                <a:spcPts val="484"/>
              </a:spcBef>
            </a:pPr>
            <a:r>
              <a:rPr sz="2400" dirty="0">
                <a:solidFill>
                  <a:srgbClr val="2E5496"/>
                </a:solidFill>
              </a:rPr>
              <a:t>ПРОГНОЗ</a:t>
            </a:r>
            <a:r>
              <a:rPr sz="2400" spc="-70" dirty="0">
                <a:solidFill>
                  <a:srgbClr val="2E5496"/>
                </a:solidFill>
              </a:rPr>
              <a:t> </a:t>
            </a:r>
            <a:r>
              <a:rPr sz="2400" spc="-10" dirty="0">
                <a:solidFill>
                  <a:srgbClr val="2E5496"/>
                </a:solidFill>
              </a:rPr>
              <a:t>РОЗРИВУ</a:t>
            </a:r>
            <a:r>
              <a:rPr sz="2400" spc="-55" dirty="0">
                <a:solidFill>
                  <a:srgbClr val="2E5496"/>
                </a:solidFill>
              </a:rPr>
              <a:t> </a:t>
            </a:r>
            <a:r>
              <a:rPr sz="2400" dirty="0">
                <a:solidFill>
                  <a:srgbClr val="2E5496"/>
                </a:solidFill>
              </a:rPr>
              <a:t>ПОТРЕБИ</a:t>
            </a:r>
            <a:r>
              <a:rPr sz="2400" spc="-65" dirty="0">
                <a:solidFill>
                  <a:srgbClr val="2E5496"/>
                </a:solidFill>
              </a:rPr>
              <a:t> </a:t>
            </a:r>
            <a:r>
              <a:rPr sz="2400" dirty="0">
                <a:solidFill>
                  <a:srgbClr val="2E5496"/>
                </a:solidFill>
              </a:rPr>
              <a:t>ЕКОНОМІКИ</a:t>
            </a:r>
            <a:r>
              <a:rPr sz="2400" spc="-85" dirty="0">
                <a:solidFill>
                  <a:srgbClr val="2E5496"/>
                </a:solidFill>
              </a:rPr>
              <a:t> </a:t>
            </a:r>
            <a:r>
              <a:rPr sz="2400" dirty="0">
                <a:solidFill>
                  <a:srgbClr val="2E5496"/>
                </a:solidFill>
              </a:rPr>
              <a:t>В</a:t>
            </a:r>
            <a:r>
              <a:rPr sz="2400" spc="-55" dirty="0">
                <a:solidFill>
                  <a:srgbClr val="2E5496"/>
                </a:solidFill>
              </a:rPr>
              <a:t> </a:t>
            </a:r>
            <a:r>
              <a:rPr sz="2400" dirty="0">
                <a:solidFill>
                  <a:srgbClr val="2E5496"/>
                </a:solidFill>
              </a:rPr>
              <a:t>РОБОЧІЙ</a:t>
            </a:r>
            <a:r>
              <a:rPr sz="2400" spc="-85" dirty="0">
                <a:solidFill>
                  <a:srgbClr val="2E5496"/>
                </a:solidFill>
              </a:rPr>
              <a:t> </a:t>
            </a:r>
            <a:r>
              <a:rPr sz="2400" dirty="0">
                <a:solidFill>
                  <a:srgbClr val="2E5496"/>
                </a:solidFill>
              </a:rPr>
              <a:t>СИЛІ</a:t>
            </a:r>
            <a:r>
              <a:rPr sz="2400" spc="-55" dirty="0">
                <a:solidFill>
                  <a:srgbClr val="2E5496"/>
                </a:solidFill>
              </a:rPr>
              <a:t> </a:t>
            </a:r>
            <a:r>
              <a:rPr sz="2400" spc="-20" dirty="0">
                <a:solidFill>
                  <a:srgbClr val="2E5496"/>
                </a:solidFill>
              </a:rPr>
              <a:t>ТА</a:t>
            </a:r>
            <a:r>
              <a:rPr sz="2400" spc="-50" dirty="0">
                <a:solidFill>
                  <a:srgbClr val="2E5496"/>
                </a:solidFill>
              </a:rPr>
              <a:t> </a:t>
            </a:r>
            <a:r>
              <a:rPr sz="2400" spc="-25" dirty="0">
                <a:solidFill>
                  <a:srgbClr val="2E5496"/>
                </a:solidFill>
              </a:rPr>
              <a:t>ЇЇ </a:t>
            </a:r>
            <a:r>
              <a:rPr sz="2400" dirty="0">
                <a:solidFill>
                  <a:srgbClr val="2E5496"/>
                </a:solidFill>
              </a:rPr>
              <a:t>ПРОПОЗИЦІЇ</a:t>
            </a:r>
            <a:r>
              <a:rPr sz="2400" spc="-30" dirty="0">
                <a:solidFill>
                  <a:srgbClr val="2E5496"/>
                </a:solidFill>
              </a:rPr>
              <a:t> </a:t>
            </a:r>
            <a:r>
              <a:rPr sz="2400" dirty="0">
                <a:solidFill>
                  <a:srgbClr val="2E5496"/>
                </a:solidFill>
              </a:rPr>
              <a:t>З</a:t>
            </a:r>
            <a:r>
              <a:rPr sz="2400" spc="-5" dirty="0">
                <a:solidFill>
                  <a:srgbClr val="2E5496"/>
                </a:solidFill>
              </a:rPr>
              <a:t> </a:t>
            </a:r>
            <a:r>
              <a:rPr sz="2400" dirty="0">
                <a:solidFill>
                  <a:srgbClr val="2E5496"/>
                </a:solidFill>
              </a:rPr>
              <a:t>БОКУ</a:t>
            </a:r>
            <a:r>
              <a:rPr sz="2400" spc="-20" dirty="0">
                <a:solidFill>
                  <a:srgbClr val="2E5496"/>
                </a:solidFill>
              </a:rPr>
              <a:t> </a:t>
            </a:r>
            <a:r>
              <a:rPr sz="2400" spc="-10" dirty="0">
                <a:solidFill>
                  <a:srgbClr val="2E5496"/>
                </a:solidFill>
              </a:rPr>
              <a:t>НАСЕЛЕННЯ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3848100" y="4759452"/>
            <a:ext cx="288290" cy="163195"/>
          </a:xfrm>
          <a:custGeom>
            <a:avLst/>
            <a:gdLst/>
            <a:ahLst/>
            <a:cxnLst/>
            <a:rect l="l" t="t" r="r" b="b"/>
            <a:pathLst>
              <a:path w="288289" h="163195">
                <a:moveTo>
                  <a:pt x="288036" y="0"/>
                </a:moveTo>
                <a:lnTo>
                  <a:pt x="0" y="0"/>
                </a:lnTo>
                <a:lnTo>
                  <a:pt x="0" y="163068"/>
                </a:lnTo>
                <a:lnTo>
                  <a:pt x="288036" y="163068"/>
                </a:lnTo>
                <a:lnTo>
                  <a:pt x="288036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42053" y="4702302"/>
            <a:ext cx="281432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Microsoft Sans Serif"/>
                <a:cs typeface="Microsoft Sans Serif"/>
              </a:rPr>
              <a:t>загалом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потреба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робочій</a:t>
            </a:r>
            <a:r>
              <a:rPr sz="1200" spc="-20" dirty="0">
                <a:latin typeface="Microsoft Sans Serif"/>
                <a:cs typeface="Microsoft Sans Serif"/>
              </a:rPr>
              <a:t> силі</a:t>
            </a:r>
            <a:endParaRPr sz="1200">
              <a:latin typeface="Microsoft Sans Serif"/>
              <a:cs typeface="Microsoft Sans Serif"/>
            </a:endParaRPr>
          </a:p>
          <a:p>
            <a:pPr marL="22225">
              <a:lnSpc>
                <a:spcPct val="100000"/>
              </a:lnSpc>
              <a:spcBef>
                <a:spcPts val="118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пропозиція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робочої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сили</a:t>
            </a:r>
            <a:endParaRPr sz="1200">
              <a:latin typeface="Microsoft Sans Serif"/>
              <a:cs typeface="Microsoft Sans Serif"/>
            </a:endParaRPr>
          </a:p>
          <a:p>
            <a:pPr marL="31750">
              <a:lnSpc>
                <a:spcPct val="100000"/>
              </a:lnSpc>
              <a:spcBef>
                <a:spcPts val="109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перевищення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пропозиції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над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потребою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58767" y="5093208"/>
            <a:ext cx="287020" cy="161925"/>
          </a:xfrm>
          <a:custGeom>
            <a:avLst/>
            <a:gdLst/>
            <a:ahLst/>
            <a:cxnLst/>
            <a:rect l="l" t="t" r="r" b="b"/>
            <a:pathLst>
              <a:path w="287020" h="161925">
                <a:moveTo>
                  <a:pt x="286512" y="0"/>
                </a:moveTo>
                <a:lnTo>
                  <a:pt x="0" y="0"/>
                </a:lnTo>
                <a:lnTo>
                  <a:pt x="0" y="161544"/>
                </a:lnTo>
                <a:lnTo>
                  <a:pt x="286512" y="161544"/>
                </a:lnTo>
                <a:lnTo>
                  <a:pt x="286512" y="0"/>
                </a:lnTo>
                <a:close/>
              </a:path>
            </a:pathLst>
          </a:custGeom>
          <a:solidFill>
            <a:srgbClr val="F8C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30573" y="5503926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>
                <a:moveTo>
                  <a:pt x="0" y="0"/>
                </a:moveTo>
                <a:lnTo>
                  <a:pt x="352425" y="0"/>
                </a:lnTo>
              </a:path>
            </a:pathLst>
          </a:custGeom>
          <a:ln w="28575">
            <a:solidFill>
              <a:srgbClr val="5382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73067" y="5465064"/>
            <a:ext cx="90170" cy="90170"/>
          </a:xfrm>
          <a:custGeom>
            <a:avLst/>
            <a:gdLst/>
            <a:ahLst/>
            <a:cxnLst/>
            <a:rect l="l" t="t" r="r" b="b"/>
            <a:pathLst>
              <a:path w="90170" h="90170">
                <a:moveTo>
                  <a:pt x="89915" y="0"/>
                </a:moveTo>
                <a:lnTo>
                  <a:pt x="0" y="0"/>
                </a:lnTo>
                <a:lnTo>
                  <a:pt x="0" y="89916"/>
                </a:lnTo>
                <a:lnTo>
                  <a:pt x="89915" y="89916"/>
                </a:lnTo>
                <a:lnTo>
                  <a:pt x="89915" y="0"/>
                </a:lnTo>
                <a:close/>
              </a:path>
            </a:pathLst>
          </a:custGeom>
          <a:solidFill>
            <a:srgbClr val="538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2132" y="1303019"/>
            <a:ext cx="7206899" cy="309676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88501" y="1758695"/>
            <a:ext cx="3016250" cy="1964689"/>
            <a:chOff x="2488501" y="1758695"/>
            <a:chExt cx="3016250" cy="1964689"/>
          </a:xfrm>
        </p:grpSpPr>
        <p:sp>
          <p:nvSpPr>
            <p:cNvPr id="3" name="object 3"/>
            <p:cNvSpPr/>
            <p:nvPr/>
          </p:nvSpPr>
          <p:spPr>
            <a:xfrm>
              <a:off x="3144012" y="1758695"/>
              <a:ext cx="1950720" cy="1964689"/>
            </a:xfrm>
            <a:custGeom>
              <a:avLst/>
              <a:gdLst/>
              <a:ahLst/>
              <a:cxnLst/>
              <a:rect l="l" t="t" r="r" b="b"/>
              <a:pathLst>
                <a:path w="1950720" h="1964689">
                  <a:moveTo>
                    <a:pt x="0" y="1908047"/>
                  </a:moveTo>
                  <a:lnTo>
                    <a:pt x="0" y="1964435"/>
                  </a:lnTo>
                </a:path>
                <a:path w="1950720" h="1964689">
                  <a:moveTo>
                    <a:pt x="0" y="1121664"/>
                  </a:moveTo>
                  <a:lnTo>
                    <a:pt x="0" y="1234439"/>
                  </a:lnTo>
                </a:path>
                <a:path w="1950720" h="1964689">
                  <a:moveTo>
                    <a:pt x="0" y="729995"/>
                  </a:moveTo>
                  <a:lnTo>
                    <a:pt x="0" y="841248"/>
                  </a:lnTo>
                </a:path>
                <a:path w="1950720" h="1964689">
                  <a:moveTo>
                    <a:pt x="0" y="1514855"/>
                  </a:moveTo>
                  <a:lnTo>
                    <a:pt x="0" y="1627631"/>
                  </a:lnTo>
                </a:path>
                <a:path w="1950720" h="1964689">
                  <a:moveTo>
                    <a:pt x="0" y="0"/>
                  </a:moveTo>
                  <a:lnTo>
                    <a:pt x="0" y="56387"/>
                  </a:lnTo>
                </a:path>
                <a:path w="1950720" h="1964689">
                  <a:moveTo>
                    <a:pt x="0" y="196595"/>
                  </a:moveTo>
                  <a:lnTo>
                    <a:pt x="0" y="449579"/>
                  </a:lnTo>
                </a:path>
                <a:path w="1950720" h="1964689">
                  <a:moveTo>
                    <a:pt x="650748" y="0"/>
                  </a:moveTo>
                  <a:lnTo>
                    <a:pt x="650748" y="56387"/>
                  </a:lnTo>
                </a:path>
                <a:path w="1950720" h="1964689">
                  <a:moveTo>
                    <a:pt x="650748" y="589788"/>
                  </a:moveTo>
                  <a:lnTo>
                    <a:pt x="650748" y="841248"/>
                  </a:lnTo>
                </a:path>
                <a:path w="1950720" h="1964689">
                  <a:moveTo>
                    <a:pt x="650748" y="196595"/>
                  </a:moveTo>
                  <a:lnTo>
                    <a:pt x="650748" y="449579"/>
                  </a:lnTo>
                </a:path>
                <a:path w="1950720" h="1964689">
                  <a:moveTo>
                    <a:pt x="650748" y="1514855"/>
                  </a:moveTo>
                  <a:lnTo>
                    <a:pt x="650748" y="1627631"/>
                  </a:lnTo>
                </a:path>
                <a:path w="1950720" h="1964689">
                  <a:moveTo>
                    <a:pt x="650748" y="981455"/>
                  </a:moveTo>
                  <a:lnTo>
                    <a:pt x="650748" y="1234439"/>
                  </a:lnTo>
                </a:path>
                <a:path w="1950720" h="1964689">
                  <a:moveTo>
                    <a:pt x="650748" y="1908047"/>
                  </a:moveTo>
                  <a:lnTo>
                    <a:pt x="650748" y="1964435"/>
                  </a:lnTo>
                </a:path>
                <a:path w="1950720" h="1964689">
                  <a:moveTo>
                    <a:pt x="1301496" y="1374648"/>
                  </a:moveTo>
                  <a:lnTo>
                    <a:pt x="1301496" y="1627631"/>
                  </a:lnTo>
                </a:path>
                <a:path w="1950720" h="1964689">
                  <a:moveTo>
                    <a:pt x="1301496" y="589788"/>
                  </a:moveTo>
                  <a:lnTo>
                    <a:pt x="1301496" y="841248"/>
                  </a:lnTo>
                </a:path>
                <a:path w="1950720" h="1964689">
                  <a:moveTo>
                    <a:pt x="1301496" y="196595"/>
                  </a:moveTo>
                  <a:lnTo>
                    <a:pt x="1301496" y="449579"/>
                  </a:lnTo>
                </a:path>
                <a:path w="1950720" h="1964689">
                  <a:moveTo>
                    <a:pt x="1301496" y="981455"/>
                  </a:moveTo>
                  <a:lnTo>
                    <a:pt x="1301496" y="1234439"/>
                  </a:lnTo>
                </a:path>
                <a:path w="1950720" h="1964689">
                  <a:moveTo>
                    <a:pt x="1301496" y="1908047"/>
                  </a:moveTo>
                  <a:lnTo>
                    <a:pt x="1301496" y="1964435"/>
                  </a:lnTo>
                </a:path>
                <a:path w="1950720" h="1964689">
                  <a:moveTo>
                    <a:pt x="1301496" y="0"/>
                  </a:moveTo>
                  <a:lnTo>
                    <a:pt x="1301496" y="56387"/>
                  </a:lnTo>
                </a:path>
                <a:path w="1950720" h="1964689">
                  <a:moveTo>
                    <a:pt x="1950720" y="1767839"/>
                  </a:moveTo>
                  <a:lnTo>
                    <a:pt x="1950720" y="1964435"/>
                  </a:lnTo>
                </a:path>
                <a:path w="1950720" h="1964689">
                  <a:moveTo>
                    <a:pt x="1950720" y="0"/>
                  </a:moveTo>
                  <a:lnTo>
                    <a:pt x="1950720" y="1234439"/>
                  </a:lnTo>
                </a:path>
                <a:path w="1950720" h="1964689">
                  <a:moveTo>
                    <a:pt x="1950720" y="1374648"/>
                  </a:moveTo>
                  <a:lnTo>
                    <a:pt x="1950720" y="1627631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93264" y="1955291"/>
              <a:ext cx="2108200" cy="1711960"/>
            </a:xfrm>
            <a:custGeom>
              <a:avLst/>
              <a:gdLst/>
              <a:ahLst/>
              <a:cxnLst/>
              <a:rect l="l" t="t" r="r" b="b"/>
              <a:pathLst>
                <a:path w="2108200" h="1711960">
                  <a:moveTo>
                    <a:pt x="597408" y="0"/>
                  </a:moveTo>
                  <a:lnTo>
                    <a:pt x="0" y="0"/>
                  </a:lnTo>
                  <a:lnTo>
                    <a:pt x="0" y="140208"/>
                  </a:lnTo>
                  <a:lnTo>
                    <a:pt x="597408" y="140208"/>
                  </a:lnTo>
                  <a:lnTo>
                    <a:pt x="597408" y="0"/>
                  </a:lnTo>
                  <a:close/>
                </a:path>
                <a:path w="2108200" h="1711960">
                  <a:moveTo>
                    <a:pt x="1010412" y="393192"/>
                  </a:moveTo>
                  <a:lnTo>
                    <a:pt x="0" y="393192"/>
                  </a:lnTo>
                  <a:lnTo>
                    <a:pt x="0" y="533400"/>
                  </a:lnTo>
                  <a:lnTo>
                    <a:pt x="1010412" y="533400"/>
                  </a:lnTo>
                  <a:lnTo>
                    <a:pt x="1010412" y="393192"/>
                  </a:lnTo>
                  <a:close/>
                </a:path>
                <a:path w="2108200" h="1711960">
                  <a:moveTo>
                    <a:pt x="1210056" y="784860"/>
                  </a:moveTo>
                  <a:lnTo>
                    <a:pt x="0" y="784860"/>
                  </a:lnTo>
                  <a:lnTo>
                    <a:pt x="0" y="925068"/>
                  </a:lnTo>
                  <a:lnTo>
                    <a:pt x="1210056" y="925068"/>
                  </a:lnTo>
                  <a:lnTo>
                    <a:pt x="1210056" y="784860"/>
                  </a:lnTo>
                  <a:close/>
                </a:path>
                <a:path w="2108200" h="1711960">
                  <a:moveTo>
                    <a:pt x="1898904" y="1178052"/>
                  </a:moveTo>
                  <a:lnTo>
                    <a:pt x="0" y="1178052"/>
                  </a:lnTo>
                  <a:lnTo>
                    <a:pt x="0" y="1318260"/>
                  </a:lnTo>
                  <a:lnTo>
                    <a:pt x="1898904" y="1318260"/>
                  </a:lnTo>
                  <a:lnTo>
                    <a:pt x="1898904" y="1178052"/>
                  </a:lnTo>
                  <a:close/>
                </a:path>
                <a:path w="2108200" h="1711960">
                  <a:moveTo>
                    <a:pt x="2107692" y="1571244"/>
                  </a:moveTo>
                  <a:lnTo>
                    <a:pt x="0" y="1571244"/>
                  </a:lnTo>
                  <a:lnTo>
                    <a:pt x="0" y="1711452"/>
                  </a:lnTo>
                  <a:lnTo>
                    <a:pt x="2107692" y="1711452"/>
                  </a:lnTo>
                  <a:lnTo>
                    <a:pt x="2107692" y="1571244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93264" y="1815083"/>
              <a:ext cx="3011805" cy="1711960"/>
            </a:xfrm>
            <a:custGeom>
              <a:avLst/>
              <a:gdLst/>
              <a:ahLst/>
              <a:cxnLst/>
              <a:rect l="l" t="t" r="r" b="b"/>
              <a:pathLst>
                <a:path w="3011804" h="1711960">
                  <a:moveTo>
                    <a:pt x="2148840" y="784860"/>
                  </a:moveTo>
                  <a:lnTo>
                    <a:pt x="0" y="784860"/>
                  </a:lnTo>
                  <a:lnTo>
                    <a:pt x="0" y="925068"/>
                  </a:lnTo>
                  <a:lnTo>
                    <a:pt x="2148840" y="925068"/>
                  </a:lnTo>
                  <a:lnTo>
                    <a:pt x="2148840" y="784860"/>
                  </a:lnTo>
                  <a:close/>
                </a:path>
                <a:path w="3011804" h="1711960">
                  <a:moveTo>
                    <a:pt x="2249424" y="393192"/>
                  </a:moveTo>
                  <a:lnTo>
                    <a:pt x="0" y="393192"/>
                  </a:lnTo>
                  <a:lnTo>
                    <a:pt x="0" y="533400"/>
                  </a:lnTo>
                  <a:lnTo>
                    <a:pt x="2249424" y="533400"/>
                  </a:lnTo>
                  <a:lnTo>
                    <a:pt x="2249424" y="393192"/>
                  </a:lnTo>
                  <a:close/>
                </a:path>
                <a:path w="3011804" h="1711960">
                  <a:moveTo>
                    <a:pt x="2276856" y="0"/>
                  </a:moveTo>
                  <a:lnTo>
                    <a:pt x="0" y="0"/>
                  </a:lnTo>
                  <a:lnTo>
                    <a:pt x="0" y="140208"/>
                  </a:lnTo>
                  <a:lnTo>
                    <a:pt x="2276856" y="140208"/>
                  </a:lnTo>
                  <a:lnTo>
                    <a:pt x="2276856" y="0"/>
                  </a:lnTo>
                  <a:close/>
                </a:path>
                <a:path w="3011804" h="1711960">
                  <a:moveTo>
                    <a:pt x="2892552" y="1571244"/>
                  </a:moveTo>
                  <a:lnTo>
                    <a:pt x="0" y="1571244"/>
                  </a:lnTo>
                  <a:lnTo>
                    <a:pt x="0" y="1711452"/>
                  </a:lnTo>
                  <a:lnTo>
                    <a:pt x="2892552" y="1711452"/>
                  </a:lnTo>
                  <a:lnTo>
                    <a:pt x="2892552" y="1571244"/>
                  </a:lnTo>
                  <a:close/>
                </a:path>
                <a:path w="3011804" h="1711960">
                  <a:moveTo>
                    <a:pt x="3011424" y="1178052"/>
                  </a:moveTo>
                  <a:lnTo>
                    <a:pt x="0" y="1178052"/>
                  </a:lnTo>
                  <a:lnTo>
                    <a:pt x="0" y="1318260"/>
                  </a:lnTo>
                  <a:lnTo>
                    <a:pt x="3011424" y="1318260"/>
                  </a:lnTo>
                  <a:lnTo>
                    <a:pt x="3011424" y="1178052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93264" y="1758695"/>
              <a:ext cx="0" cy="1964689"/>
            </a:xfrm>
            <a:custGeom>
              <a:avLst/>
              <a:gdLst/>
              <a:ahLst/>
              <a:cxnLst/>
              <a:rect l="l" t="t" r="r" b="b"/>
              <a:pathLst>
                <a:path h="1964689">
                  <a:moveTo>
                    <a:pt x="0" y="1964435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5745479" y="1758695"/>
            <a:ext cx="0" cy="1964689"/>
          </a:xfrm>
          <a:custGeom>
            <a:avLst/>
            <a:gdLst/>
            <a:ahLst/>
            <a:cxnLst/>
            <a:rect l="l" t="t" r="r" b="b"/>
            <a:pathLst>
              <a:path h="1964689">
                <a:moveTo>
                  <a:pt x="0" y="0"/>
                </a:moveTo>
                <a:lnTo>
                  <a:pt x="0" y="1964435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65090" y="3500704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16,2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50270" y="3108198"/>
            <a:ext cx="6400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14,6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9520" y="2715260"/>
            <a:ext cx="661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9,3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66540" y="2322322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7,8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48774" y="1928825"/>
            <a:ext cx="6413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4,6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49951" y="3360801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22,2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69458" y="2967989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23,1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05858" y="2574493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16,5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06822" y="218186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17,3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34509" y="1788922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17,5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55039" y="3432428"/>
            <a:ext cx="1442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Оптова</a:t>
            </a: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роздрібна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торгівля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9798" y="3039617"/>
            <a:ext cx="19291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Сільське,</a:t>
            </a: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лісове</a:t>
            </a: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рибне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господарство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70761" y="2646121"/>
            <a:ext cx="112839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Транспорт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логістика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70379" y="2253488"/>
            <a:ext cx="6280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Будівництво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1192" y="1860550"/>
            <a:ext cx="18967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Інформація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телекомунікації,</a:t>
            </a: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у т.ч. 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ІТ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353311" y="3947159"/>
            <a:ext cx="78105" cy="76200"/>
          </a:xfrm>
          <a:custGeom>
            <a:avLst/>
            <a:gdLst/>
            <a:ahLst/>
            <a:cxnLst/>
            <a:rect l="l" t="t" r="r" b="b"/>
            <a:pathLst>
              <a:path w="78105" h="76200">
                <a:moveTo>
                  <a:pt x="77724" y="0"/>
                </a:moveTo>
                <a:lnTo>
                  <a:pt x="0" y="0"/>
                </a:lnTo>
                <a:lnTo>
                  <a:pt x="0" y="76200"/>
                </a:lnTo>
                <a:lnTo>
                  <a:pt x="77724" y="76200"/>
                </a:lnTo>
                <a:lnTo>
                  <a:pt x="7772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451863" y="3872865"/>
            <a:ext cx="16300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Готові</a:t>
            </a:r>
            <a:r>
              <a:rPr sz="11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працювати</a:t>
            </a:r>
            <a:r>
              <a:rPr sz="11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11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Calibri"/>
                <a:cs typeface="Calibri"/>
              </a:rPr>
              <a:t>секторі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339084" y="39471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437001" y="3872865"/>
            <a:ext cx="15640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585858"/>
                </a:solidFill>
                <a:latin typeface="Calibri"/>
                <a:cs typeface="Calibri"/>
              </a:rPr>
              <a:t>Працюють</a:t>
            </a:r>
            <a:r>
              <a:rPr sz="11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11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секторі</a:t>
            </a:r>
            <a:r>
              <a:rPr sz="11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Calibri"/>
                <a:cs typeface="Calibri"/>
              </a:rPr>
              <a:t>зараз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9046273" y="1447800"/>
            <a:ext cx="2564130" cy="1952625"/>
            <a:chOff x="9046273" y="1447800"/>
            <a:chExt cx="2564130" cy="1952625"/>
          </a:xfrm>
        </p:grpSpPr>
        <p:sp>
          <p:nvSpPr>
            <p:cNvPr id="28" name="object 28"/>
            <p:cNvSpPr/>
            <p:nvPr/>
          </p:nvSpPr>
          <p:spPr>
            <a:xfrm>
              <a:off x="9505187" y="1447800"/>
              <a:ext cx="1821180" cy="1952625"/>
            </a:xfrm>
            <a:custGeom>
              <a:avLst/>
              <a:gdLst/>
              <a:ahLst/>
              <a:cxnLst/>
              <a:rect l="l" t="t" r="r" b="b"/>
              <a:pathLst>
                <a:path w="1821179" h="1952625">
                  <a:moveTo>
                    <a:pt x="0" y="1895855"/>
                  </a:moveTo>
                  <a:lnTo>
                    <a:pt x="0" y="1952244"/>
                  </a:lnTo>
                </a:path>
                <a:path w="1821179" h="1952625">
                  <a:moveTo>
                    <a:pt x="0" y="725424"/>
                  </a:moveTo>
                  <a:lnTo>
                    <a:pt x="0" y="836676"/>
                  </a:lnTo>
                </a:path>
                <a:path w="1821179" h="1952625">
                  <a:moveTo>
                    <a:pt x="0" y="1505712"/>
                  </a:moveTo>
                  <a:lnTo>
                    <a:pt x="0" y="1616964"/>
                  </a:lnTo>
                </a:path>
                <a:path w="1821179" h="1952625">
                  <a:moveTo>
                    <a:pt x="0" y="1115567"/>
                  </a:moveTo>
                  <a:lnTo>
                    <a:pt x="0" y="1226820"/>
                  </a:lnTo>
                </a:path>
                <a:path w="1821179" h="1952625">
                  <a:moveTo>
                    <a:pt x="0" y="0"/>
                  </a:moveTo>
                  <a:lnTo>
                    <a:pt x="0" y="56387"/>
                  </a:lnTo>
                </a:path>
                <a:path w="1821179" h="1952625">
                  <a:moveTo>
                    <a:pt x="0" y="195072"/>
                  </a:moveTo>
                  <a:lnTo>
                    <a:pt x="0" y="446532"/>
                  </a:lnTo>
                </a:path>
                <a:path w="1821179" h="1952625">
                  <a:moveTo>
                    <a:pt x="455675" y="0"/>
                  </a:moveTo>
                  <a:lnTo>
                    <a:pt x="455675" y="56387"/>
                  </a:lnTo>
                </a:path>
                <a:path w="1821179" h="1952625">
                  <a:moveTo>
                    <a:pt x="455675" y="585215"/>
                  </a:moveTo>
                  <a:lnTo>
                    <a:pt x="455675" y="836676"/>
                  </a:lnTo>
                </a:path>
                <a:path w="1821179" h="1952625">
                  <a:moveTo>
                    <a:pt x="455675" y="195072"/>
                  </a:moveTo>
                  <a:lnTo>
                    <a:pt x="455675" y="446532"/>
                  </a:lnTo>
                </a:path>
                <a:path w="1821179" h="1952625">
                  <a:moveTo>
                    <a:pt x="455675" y="1505712"/>
                  </a:moveTo>
                  <a:lnTo>
                    <a:pt x="455675" y="1616964"/>
                  </a:lnTo>
                </a:path>
                <a:path w="1821179" h="1952625">
                  <a:moveTo>
                    <a:pt x="455675" y="1115567"/>
                  </a:moveTo>
                  <a:lnTo>
                    <a:pt x="455675" y="1226820"/>
                  </a:lnTo>
                </a:path>
                <a:path w="1821179" h="1952625">
                  <a:moveTo>
                    <a:pt x="455675" y="1895855"/>
                  </a:moveTo>
                  <a:lnTo>
                    <a:pt x="455675" y="1952244"/>
                  </a:lnTo>
                </a:path>
                <a:path w="1821179" h="1952625">
                  <a:moveTo>
                    <a:pt x="911351" y="1505712"/>
                  </a:moveTo>
                  <a:lnTo>
                    <a:pt x="911351" y="1616964"/>
                  </a:lnTo>
                </a:path>
                <a:path w="1821179" h="1952625">
                  <a:moveTo>
                    <a:pt x="911351" y="1895855"/>
                  </a:moveTo>
                  <a:lnTo>
                    <a:pt x="911351" y="1952244"/>
                  </a:lnTo>
                </a:path>
                <a:path w="1821179" h="1952625">
                  <a:moveTo>
                    <a:pt x="911351" y="975360"/>
                  </a:moveTo>
                  <a:lnTo>
                    <a:pt x="911351" y="1226820"/>
                  </a:lnTo>
                </a:path>
                <a:path w="1821179" h="1952625">
                  <a:moveTo>
                    <a:pt x="911351" y="195072"/>
                  </a:moveTo>
                  <a:lnTo>
                    <a:pt x="911351" y="446532"/>
                  </a:lnTo>
                </a:path>
                <a:path w="1821179" h="1952625">
                  <a:moveTo>
                    <a:pt x="911351" y="0"/>
                  </a:moveTo>
                  <a:lnTo>
                    <a:pt x="911351" y="56387"/>
                  </a:lnTo>
                </a:path>
                <a:path w="1821179" h="1952625">
                  <a:moveTo>
                    <a:pt x="911351" y="585215"/>
                  </a:moveTo>
                  <a:lnTo>
                    <a:pt x="911351" y="836676"/>
                  </a:lnTo>
                </a:path>
                <a:path w="1821179" h="1952625">
                  <a:moveTo>
                    <a:pt x="1367027" y="0"/>
                  </a:moveTo>
                  <a:lnTo>
                    <a:pt x="1367027" y="836676"/>
                  </a:lnTo>
                </a:path>
                <a:path w="1821179" h="1952625">
                  <a:moveTo>
                    <a:pt x="1367027" y="975360"/>
                  </a:moveTo>
                  <a:lnTo>
                    <a:pt x="1367027" y="1226820"/>
                  </a:lnTo>
                </a:path>
                <a:path w="1821179" h="1952625">
                  <a:moveTo>
                    <a:pt x="1367027" y="1757172"/>
                  </a:moveTo>
                  <a:lnTo>
                    <a:pt x="1367027" y="1952244"/>
                  </a:lnTo>
                </a:path>
                <a:path w="1821179" h="1952625">
                  <a:moveTo>
                    <a:pt x="1367027" y="1367027"/>
                  </a:moveTo>
                  <a:lnTo>
                    <a:pt x="1367027" y="1616964"/>
                  </a:lnTo>
                </a:path>
                <a:path w="1821179" h="1952625">
                  <a:moveTo>
                    <a:pt x="1821179" y="0"/>
                  </a:moveTo>
                  <a:lnTo>
                    <a:pt x="1821179" y="1226820"/>
                  </a:lnTo>
                </a:path>
                <a:path w="1821179" h="1952625">
                  <a:moveTo>
                    <a:pt x="1821179" y="1367027"/>
                  </a:moveTo>
                  <a:lnTo>
                    <a:pt x="1821179" y="1616964"/>
                  </a:lnTo>
                </a:path>
                <a:path w="1821179" h="1952625">
                  <a:moveTo>
                    <a:pt x="1821179" y="1757172"/>
                  </a:moveTo>
                  <a:lnTo>
                    <a:pt x="1821179" y="1952244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051036" y="1642871"/>
              <a:ext cx="1793875" cy="1701164"/>
            </a:xfrm>
            <a:custGeom>
              <a:avLst/>
              <a:gdLst/>
              <a:ahLst/>
              <a:cxnLst/>
              <a:rect l="l" t="t" r="r" b="b"/>
              <a:pathLst>
                <a:path w="1793875" h="1701164">
                  <a:moveTo>
                    <a:pt x="355092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355092" y="138684"/>
                  </a:lnTo>
                  <a:lnTo>
                    <a:pt x="355092" y="0"/>
                  </a:lnTo>
                  <a:close/>
                </a:path>
                <a:path w="1793875" h="1701164">
                  <a:moveTo>
                    <a:pt x="554736" y="390144"/>
                  </a:moveTo>
                  <a:lnTo>
                    <a:pt x="0" y="390144"/>
                  </a:lnTo>
                  <a:lnTo>
                    <a:pt x="0" y="530352"/>
                  </a:lnTo>
                  <a:lnTo>
                    <a:pt x="554736" y="530352"/>
                  </a:lnTo>
                  <a:lnTo>
                    <a:pt x="554736" y="390144"/>
                  </a:lnTo>
                  <a:close/>
                </a:path>
                <a:path w="1793875" h="1701164">
                  <a:moveTo>
                    <a:pt x="928116" y="780288"/>
                  </a:moveTo>
                  <a:lnTo>
                    <a:pt x="0" y="780288"/>
                  </a:lnTo>
                  <a:lnTo>
                    <a:pt x="0" y="920496"/>
                  </a:lnTo>
                  <a:lnTo>
                    <a:pt x="928116" y="920496"/>
                  </a:lnTo>
                  <a:lnTo>
                    <a:pt x="928116" y="780288"/>
                  </a:lnTo>
                  <a:close/>
                </a:path>
                <a:path w="1793875" h="1701164">
                  <a:moveTo>
                    <a:pt x="1574292" y="1171956"/>
                  </a:moveTo>
                  <a:lnTo>
                    <a:pt x="0" y="1171956"/>
                  </a:lnTo>
                  <a:lnTo>
                    <a:pt x="0" y="1310640"/>
                  </a:lnTo>
                  <a:lnTo>
                    <a:pt x="1574292" y="1310640"/>
                  </a:lnTo>
                  <a:lnTo>
                    <a:pt x="1574292" y="1171956"/>
                  </a:lnTo>
                  <a:close/>
                </a:path>
                <a:path w="1793875" h="1701164">
                  <a:moveTo>
                    <a:pt x="1793748" y="1562100"/>
                  </a:moveTo>
                  <a:lnTo>
                    <a:pt x="0" y="1562100"/>
                  </a:lnTo>
                  <a:lnTo>
                    <a:pt x="0" y="1700784"/>
                  </a:lnTo>
                  <a:lnTo>
                    <a:pt x="1793748" y="1700784"/>
                  </a:lnTo>
                  <a:lnTo>
                    <a:pt x="1793748" y="15621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051036" y="1504187"/>
              <a:ext cx="2559050" cy="1701164"/>
            </a:xfrm>
            <a:custGeom>
              <a:avLst/>
              <a:gdLst/>
              <a:ahLst/>
              <a:cxnLst/>
              <a:rect l="l" t="t" r="r" b="b"/>
              <a:pathLst>
                <a:path w="2559050" h="1701164">
                  <a:moveTo>
                    <a:pt x="1534668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1534668" y="138684"/>
                  </a:lnTo>
                  <a:lnTo>
                    <a:pt x="1534668" y="0"/>
                  </a:lnTo>
                  <a:close/>
                </a:path>
                <a:path w="2559050" h="1701164">
                  <a:moveTo>
                    <a:pt x="1571244" y="390144"/>
                  </a:moveTo>
                  <a:lnTo>
                    <a:pt x="0" y="390144"/>
                  </a:lnTo>
                  <a:lnTo>
                    <a:pt x="0" y="528828"/>
                  </a:lnTo>
                  <a:lnTo>
                    <a:pt x="1571244" y="528828"/>
                  </a:lnTo>
                  <a:lnTo>
                    <a:pt x="1571244" y="390144"/>
                  </a:lnTo>
                  <a:close/>
                </a:path>
                <a:path w="2559050" h="1701164">
                  <a:moveTo>
                    <a:pt x="1863852" y="780288"/>
                  </a:moveTo>
                  <a:lnTo>
                    <a:pt x="0" y="780288"/>
                  </a:lnTo>
                  <a:lnTo>
                    <a:pt x="0" y="918972"/>
                  </a:lnTo>
                  <a:lnTo>
                    <a:pt x="1863852" y="918972"/>
                  </a:lnTo>
                  <a:lnTo>
                    <a:pt x="1863852" y="780288"/>
                  </a:lnTo>
                  <a:close/>
                </a:path>
                <a:path w="2559050" h="1701164">
                  <a:moveTo>
                    <a:pt x="2449068" y="1170432"/>
                  </a:moveTo>
                  <a:lnTo>
                    <a:pt x="0" y="1170432"/>
                  </a:lnTo>
                  <a:lnTo>
                    <a:pt x="0" y="1310640"/>
                  </a:lnTo>
                  <a:lnTo>
                    <a:pt x="2449068" y="1310640"/>
                  </a:lnTo>
                  <a:lnTo>
                    <a:pt x="2449068" y="1170432"/>
                  </a:lnTo>
                  <a:close/>
                </a:path>
                <a:path w="2559050" h="1701164">
                  <a:moveTo>
                    <a:pt x="2558796" y="1560576"/>
                  </a:moveTo>
                  <a:lnTo>
                    <a:pt x="0" y="1560576"/>
                  </a:lnTo>
                  <a:lnTo>
                    <a:pt x="0" y="1700784"/>
                  </a:lnTo>
                  <a:lnTo>
                    <a:pt x="2558796" y="1700784"/>
                  </a:lnTo>
                  <a:lnTo>
                    <a:pt x="2558796" y="1560576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051035" y="1447800"/>
              <a:ext cx="0" cy="1952625"/>
            </a:xfrm>
            <a:custGeom>
              <a:avLst/>
              <a:gdLst/>
              <a:ahLst/>
              <a:cxnLst/>
              <a:rect l="l" t="t" r="r" b="b"/>
              <a:pathLst>
                <a:path h="1952625">
                  <a:moveTo>
                    <a:pt x="0" y="19522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11782043" y="1447800"/>
            <a:ext cx="0" cy="1952625"/>
          </a:xfrm>
          <a:custGeom>
            <a:avLst/>
            <a:gdLst/>
            <a:ahLst/>
            <a:cxnLst/>
            <a:rect l="l" t="t" r="r" b="b"/>
            <a:pathLst>
              <a:path h="1952625">
                <a:moveTo>
                  <a:pt x="0" y="0"/>
                </a:moveTo>
                <a:lnTo>
                  <a:pt x="0" y="1952244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0909554" y="3178555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19,7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690986" y="2788157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17,3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044430" y="2397632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10,2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670795" y="2007235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6,1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470517" y="1616710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3,9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648058" y="3039236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28,1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566017" y="2648838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26,9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980801" y="2258313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20,5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688193" y="1867357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17,3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651617" y="1477136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16,9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513066" y="3110229"/>
            <a:ext cx="1442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Оптова</a:t>
            </a: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роздрібна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торгівля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029068" y="2719832"/>
            <a:ext cx="19291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Сільське,</a:t>
            </a: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лісове</a:t>
            </a: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рибне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господарство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329930" y="2329434"/>
            <a:ext cx="6280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Будівництво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830439" y="1938909"/>
            <a:ext cx="11277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Транспорт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логістика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058914" y="1548510"/>
            <a:ext cx="18967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Інформація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телекомунікації,</a:t>
            </a: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у т.ч. 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ІТ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257288" y="362407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7355205" y="3549522"/>
            <a:ext cx="16300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Готові</a:t>
            </a:r>
            <a:r>
              <a:rPr sz="11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працювати</a:t>
            </a:r>
            <a:r>
              <a:rPr sz="11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11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Calibri"/>
                <a:cs typeface="Calibri"/>
              </a:rPr>
              <a:t>секторі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011411" y="3624071"/>
            <a:ext cx="78105" cy="76200"/>
          </a:xfrm>
          <a:custGeom>
            <a:avLst/>
            <a:gdLst/>
            <a:ahLst/>
            <a:cxnLst/>
            <a:rect l="l" t="t" r="r" b="b"/>
            <a:pathLst>
              <a:path w="78104" h="76200">
                <a:moveTo>
                  <a:pt x="77724" y="0"/>
                </a:moveTo>
                <a:lnTo>
                  <a:pt x="0" y="0"/>
                </a:lnTo>
                <a:lnTo>
                  <a:pt x="0" y="76200"/>
                </a:lnTo>
                <a:lnTo>
                  <a:pt x="77724" y="76200"/>
                </a:lnTo>
                <a:lnTo>
                  <a:pt x="7772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9110853" y="3549522"/>
            <a:ext cx="25838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Безробітні,</a:t>
            </a:r>
            <a:r>
              <a:rPr sz="11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які</a:t>
            </a:r>
            <a:r>
              <a:rPr sz="11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працювали</a:t>
            </a:r>
            <a:r>
              <a:rPr sz="110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раніше</a:t>
            </a:r>
            <a:r>
              <a:rPr sz="11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11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Calibri"/>
                <a:cs typeface="Calibri"/>
              </a:rPr>
              <a:t>секторі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426719" y="4303776"/>
            <a:ext cx="5434965" cy="2242185"/>
            <a:chOff x="426719" y="4303776"/>
            <a:chExt cx="5434965" cy="2242185"/>
          </a:xfrm>
        </p:grpSpPr>
        <p:sp>
          <p:nvSpPr>
            <p:cNvPr id="53" name="object 53"/>
            <p:cNvSpPr/>
            <p:nvPr/>
          </p:nvSpPr>
          <p:spPr>
            <a:xfrm>
              <a:off x="426719" y="4303776"/>
              <a:ext cx="5434965" cy="2242185"/>
            </a:xfrm>
            <a:custGeom>
              <a:avLst/>
              <a:gdLst/>
              <a:ahLst/>
              <a:cxnLst/>
              <a:rect l="l" t="t" r="r" b="b"/>
              <a:pathLst>
                <a:path w="5434965" h="2242184">
                  <a:moveTo>
                    <a:pt x="5434584" y="0"/>
                  </a:moveTo>
                  <a:lnTo>
                    <a:pt x="0" y="0"/>
                  </a:lnTo>
                  <a:lnTo>
                    <a:pt x="0" y="2241804"/>
                  </a:lnTo>
                  <a:lnTo>
                    <a:pt x="5434584" y="2241804"/>
                  </a:lnTo>
                  <a:lnTo>
                    <a:pt x="5434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66927" y="4442460"/>
              <a:ext cx="5154295" cy="1188720"/>
            </a:xfrm>
            <a:custGeom>
              <a:avLst/>
              <a:gdLst/>
              <a:ahLst/>
              <a:cxnLst/>
              <a:rect l="l" t="t" r="r" b="b"/>
              <a:pathLst>
                <a:path w="5154295" h="1188720">
                  <a:moveTo>
                    <a:pt x="0" y="1188720"/>
                  </a:moveTo>
                  <a:lnTo>
                    <a:pt x="632460" y="1188720"/>
                  </a:lnTo>
                </a:path>
                <a:path w="5154295" h="1188720">
                  <a:moveTo>
                    <a:pt x="1210055" y="1188720"/>
                  </a:moveTo>
                  <a:lnTo>
                    <a:pt x="1367028" y="1188720"/>
                  </a:lnTo>
                </a:path>
                <a:path w="5154295" h="1188720">
                  <a:moveTo>
                    <a:pt x="1944624" y="1188720"/>
                  </a:moveTo>
                  <a:lnTo>
                    <a:pt x="3209544" y="1188720"/>
                  </a:lnTo>
                </a:path>
                <a:path w="5154295" h="1188720">
                  <a:moveTo>
                    <a:pt x="3788664" y="1188720"/>
                  </a:moveTo>
                  <a:lnTo>
                    <a:pt x="3944112" y="1188720"/>
                  </a:lnTo>
                </a:path>
                <a:path w="5154295" h="1188720">
                  <a:moveTo>
                    <a:pt x="4521708" y="1188720"/>
                  </a:moveTo>
                  <a:lnTo>
                    <a:pt x="5154168" y="1188720"/>
                  </a:lnTo>
                </a:path>
                <a:path w="5154295" h="1188720">
                  <a:moveTo>
                    <a:pt x="0" y="891539"/>
                  </a:moveTo>
                  <a:lnTo>
                    <a:pt x="632460" y="891539"/>
                  </a:lnTo>
                </a:path>
                <a:path w="5154295" h="1188720">
                  <a:moveTo>
                    <a:pt x="1210055" y="891539"/>
                  </a:moveTo>
                  <a:lnTo>
                    <a:pt x="1367028" y="891539"/>
                  </a:lnTo>
                </a:path>
                <a:path w="5154295" h="1188720">
                  <a:moveTo>
                    <a:pt x="1944624" y="891539"/>
                  </a:moveTo>
                  <a:lnTo>
                    <a:pt x="3209544" y="891539"/>
                  </a:lnTo>
                </a:path>
                <a:path w="5154295" h="1188720">
                  <a:moveTo>
                    <a:pt x="3788664" y="891539"/>
                  </a:moveTo>
                  <a:lnTo>
                    <a:pt x="3944112" y="891539"/>
                  </a:lnTo>
                </a:path>
                <a:path w="5154295" h="1188720">
                  <a:moveTo>
                    <a:pt x="4521708" y="891539"/>
                  </a:moveTo>
                  <a:lnTo>
                    <a:pt x="5154168" y="891539"/>
                  </a:lnTo>
                </a:path>
                <a:path w="5154295" h="1188720">
                  <a:moveTo>
                    <a:pt x="0" y="594359"/>
                  </a:moveTo>
                  <a:lnTo>
                    <a:pt x="632460" y="594359"/>
                  </a:lnTo>
                </a:path>
                <a:path w="5154295" h="1188720">
                  <a:moveTo>
                    <a:pt x="1210055" y="594359"/>
                  </a:moveTo>
                  <a:lnTo>
                    <a:pt x="1367028" y="594359"/>
                  </a:lnTo>
                </a:path>
                <a:path w="5154295" h="1188720">
                  <a:moveTo>
                    <a:pt x="1944624" y="594359"/>
                  </a:moveTo>
                  <a:lnTo>
                    <a:pt x="3209544" y="594359"/>
                  </a:lnTo>
                </a:path>
                <a:path w="5154295" h="1188720">
                  <a:moveTo>
                    <a:pt x="3788664" y="594359"/>
                  </a:moveTo>
                  <a:lnTo>
                    <a:pt x="3944112" y="594359"/>
                  </a:lnTo>
                </a:path>
                <a:path w="5154295" h="1188720">
                  <a:moveTo>
                    <a:pt x="4521708" y="594359"/>
                  </a:moveTo>
                  <a:lnTo>
                    <a:pt x="5154168" y="594359"/>
                  </a:lnTo>
                </a:path>
                <a:path w="5154295" h="1188720">
                  <a:moveTo>
                    <a:pt x="0" y="297179"/>
                  </a:moveTo>
                  <a:lnTo>
                    <a:pt x="3209544" y="297179"/>
                  </a:lnTo>
                </a:path>
                <a:path w="5154295" h="1188720">
                  <a:moveTo>
                    <a:pt x="3788664" y="297179"/>
                  </a:moveTo>
                  <a:lnTo>
                    <a:pt x="3944112" y="297179"/>
                  </a:lnTo>
                </a:path>
                <a:path w="5154295" h="1188720">
                  <a:moveTo>
                    <a:pt x="4521708" y="297179"/>
                  </a:moveTo>
                  <a:lnTo>
                    <a:pt x="5154168" y="297179"/>
                  </a:lnTo>
                </a:path>
                <a:path w="5154295" h="1188720">
                  <a:moveTo>
                    <a:pt x="0" y="0"/>
                  </a:moveTo>
                  <a:lnTo>
                    <a:pt x="515416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99388" y="4604003"/>
              <a:ext cx="3156585" cy="1324610"/>
            </a:xfrm>
            <a:custGeom>
              <a:avLst/>
              <a:gdLst/>
              <a:ahLst/>
              <a:cxnLst/>
              <a:rect l="l" t="t" r="r" b="b"/>
              <a:pathLst>
                <a:path w="3156585" h="1324610">
                  <a:moveTo>
                    <a:pt x="577596" y="344424"/>
                  </a:moveTo>
                  <a:lnTo>
                    <a:pt x="0" y="344424"/>
                  </a:lnTo>
                  <a:lnTo>
                    <a:pt x="0" y="1324356"/>
                  </a:lnTo>
                  <a:lnTo>
                    <a:pt x="577596" y="1324356"/>
                  </a:lnTo>
                  <a:lnTo>
                    <a:pt x="577596" y="344424"/>
                  </a:lnTo>
                  <a:close/>
                </a:path>
                <a:path w="3156585" h="1324610">
                  <a:moveTo>
                    <a:pt x="3156204" y="0"/>
                  </a:moveTo>
                  <a:lnTo>
                    <a:pt x="2577084" y="0"/>
                  </a:lnTo>
                  <a:lnTo>
                    <a:pt x="2577084" y="1324356"/>
                  </a:lnTo>
                  <a:lnTo>
                    <a:pt x="3156204" y="1324356"/>
                  </a:lnTo>
                  <a:lnTo>
                    <a:pt x="315620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933956" y="4587239"/>
              <a:ext cx="3154680" cy="1341120"/>
            </a:xfrm>
            <a:custGeom>
              <a:avLst/>
              <a:gdLst/>
              <a:ahLst/>
              <a:cxnLst/>
              <a:rect l="l" t="t" r="r" b="b"/>
              <a:pathLst>
                <a:path w="3154679" h="1341120">
                  <a:moveTo>
                    <a:pt x="577596" y="214884"/>
                  </a:moveTo>
                  <a:lnTo>
                    <a:pt x="0" y="214884"/>
                  </a:lnTo>
                  <a:lnTo>
                    <a:pt x="0" y="1341120"/>
                  </a:lnTo>
                  <a:lnTo>
                    <a:pt x="577596" y="1341120"/>
                  </a:lnTo>
                  <a:lnTo>
                    <a:pt x="577596" y="214884"/>
                  </a:lnTo>
                  <a:close/>
                </a:path>
                <a:path w="3154679" h="1341120">
                  <a:moveTo>
                    <a:pt x="3154680" y="0"/>
                  </a:moveTo>
                  <a:lnTo>
                    <a:pt x="2577084" y="0"/>
                  </a:lnTo>
                  <a:lnTo>
                    <a:pt x="2577084" y="1341120"/>
                  </a:lnTo>
                  <a:lnTo>
                    <a:pt x="3154680" y="1341120"/>
                  </a:lnTo>
                  <a:lnTo>
                    <a:pt x="315468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66927" y="5928360"/>
              <a:ext cx="5154295" cy="0"/>
            </a:xfrm>
            <a:custGeom>
              <a:avLst/>
              <a:gdLst/>
              <a:ahLst/>
              <a:cxnLst/>
              <a:rect l="l" t="t" r="r" b="b"/>
              <a:pathLst>
                <a:path w="5154295">
                  <a:moveTo>
                    <a:pt x="0" y="0"/>
                  </a:moveTo>
                  <a:lnTo>
                    <a:pt x="515416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364107" y="471843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66,0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941445" y="4373372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89,2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098039" y="457238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75,8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675759" y="4357878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90,2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69468" y="5984240"/>
            <a:ext cx="25692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Готові</a:t>
            </a:r>
            <a:r>
              <a:rPr sz="9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оволодіти</a:t>
            </a: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новою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професією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чи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 спеціальністю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532759" y="5984240"/>
            <a:ext cx="17976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Готові</a:t>
            </a:r>
            <a:r>
              <a:rPr sz="9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оволодіти</a:t>
            </a:r>
            <a:r>
              <a:rPr sz="90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новими</a:t>
            </a:r>
            <a:r>
              <a:rPr sz="9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навичками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2465832" y="6307835"/>
            <a:ext cx="757555" cy="76200"/>
            <a:chOff x="2465832" y="6307835"/>
            <a:chExt cx="757555" cy="76200"/>
          </a:xfrm>
        </p:grpSpPr>
        <p:sp>
          <p:nvSpPr>
            <p:cNvPr id="65" name="object 65"/>
            <p:cNvSpPr/>
            <p:nvPr/>
          </p:nvSpPr>
          <p:spPr>
            <a:xfrm>
              <a:off x="2465832" y="6307835"/>
              <a:ext cx="78105" cy="76200"/>
            </a:xfrm>
            <a:custGeom>
              <a:avLst/>
              <a:gdLst/>
              <a:ahLst/>
              <a:cxnLst/>
              <a:rect l="l" t="t" r="r" b="b"/>
              <a:pathLst>
                <a:path w="78105" h="76200">
                  <a:moveTo>
                    <a:pt x="77724" y="0"/>
                  </a:moveTo>
                  <a:lnTo>
                    <a:pt x="0" y="0"/>
                  </a:lnTo>
                  <a:lnTo>
                    <a:pt x="0" y="76199"/>
                  </a:lnTo>
                  <a:lnTo>
                    <a:pt x="77724" y="76199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145536" y="6307835"/>
              <a:ext cx="78105" cy="76200"/>
            </a:xfrm>
            <a:custGeom>
              <a:avLst/>
              <a:gdLst/>
              <a:ahLst/>
              <a:cxnLst/>
              <a:rect l="l" t="t" r="r" b="b"/>
              <a:pathLst>
                <a:path w="78105" h="76200">
                  <a:moveTo>
                    <a:pt x="77724" y="0"/>
                  </a:moveTo>
                  <a:lnTo>
                    <a:pt x="0" y="0"/>
                  </a:lnTo>
                  <a:lnTo>
                    <a:pt x="0" y="76199"/>
                  </a:lnTo>
                  <a:lnTo>
                    <a:pt x="77724" y="76199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209499" y="6234480"/>
            <a:ext cx="6664959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21030" algn="ctr">
              <a:lnSpc>
                <a:spcPct val="100000"/>
              </a:lnSpc>
              <a:spcBef>
                <a:spcPts val="100"/>
              </a:spcBef>
              <a:tabLst>
                <a:tab pos="679450" algn="l"/>
              </a:tabLst>
            </a:pPr>
            <a:r>
              <a:rPr sz="1100" spc="-10" dirty="0">
                <a:solidFill>
                  <a:srgbClr val="585858"/>
                </a:solidFill>
                <a:latin typeface="Calibri"/>
                <a:cs typeface="Calibri"/>
              </a:rPr>
              <a:t>Зайняті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585858"/>
                </a:solidFill>
                <a:latin typeface="Calibri"/>
                <a:cs typeface="Calibri"/>
              </a:rPr>
              <a:t>Безробітні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ts val="969"/>
              </a:lnSpc>
              <a:spcBef>
                <a:spcPts val="830"/>
              </a:spcBef>
            </a:pPr>
            <a:r>
              <a:rPr sz="900" dirty="0">
                <a:latin typeface="Microsoft Sans Serif"/>
                <a:cs typeface="Microsoft Sans Serif"/>
              </a:rPr>
              <a:t>Ініціатива</a:t>
            </a:r>
            <a:r>
              <a:rPr sz="900" spc="-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“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Навички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для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ринку </a:t>
            </a:r>
            <a:r>
              <a:rPr sz="900" dirty="0">
                <a:latin typeface="Microsoft Sans Serif"/>
                <a:cs typeface="Microsoft Sans Serif"/>
              </a:rPr>
              <a:t>праці: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оцінювання потреб</a:t>
            </a:r>
            <a:r>
              <a:rPr sz="900" spc="-2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та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картування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навичок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у пріоритетних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секторах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відновлення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50" dirty="0">
                <a:latin typeface="Microsoft Sans Serif"/>
                <a:cs typeface="Microsoft Sans Serif"/>
              </a:rPr>
              <a:t>”</a:t>
            </a:r>
            <a:r>
              <a:rPr sz="900" spc="-10" dirty="0">
                <a:latin typeface="Microsoft Sans Serif"/>
                <a:cs typeface="Microsoft Sans Serif"/>
              </a:rPr>
              <a:t> програми </a:t>
            </a:r>
            <a:r>
              <a:rPr sz="900" dirty="0">
                <a:latin typeface="Microsoft Sans Serif"/>
                <a:cs typeface="Microsoft Sans Serif"/>
              </a:rPr>
              <a:t>«Професійна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освіта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Україні/Skills4Recovery»: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Arial MT"/>
                <a:cs typeface="Arial MT"/>
              </a:rPr>
              <a:t>Deutsche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Gesellschaft</a:t>
            </a:r>
            <a:r>
              <a:rPr sz="900" spc="-20" dirty="0">
                <a:latin typeface="Arial MT"/>
                <a:cs typeface="Arial MT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für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Arial MT"/>
                <a:cs typeface="Arial MT"/>
              </a:rPr>
              <a:t>Internationale</a:t>
            </a:r>
            <a:r>
              <a:rPr sz="900" spc="-3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Zusammenarbeit</a:t>
            </a:r>
            <a:r>
              <a:rPr sz="900" spc="-15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(GIZ)</a:t>
            </a:r>
            <a:r>
              <a:rPr sz="900" spc="10" dirty="0">
                <a:latin typeface="Arial MT"/>
                <a:cs typeface="Arial MT"/>
              </a:rPr>
              <a:t> </a:t>
            </a:r>
            <a:r>
              <a:rPr sz="900" spc="-20" dirty="0">
                <a:latin typeface="Arial MT"/>
                <a:cs typeface="Arial MT"/>
              </a:rPr>
              <a:t>GmbH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50240" y="4408678"/>
            <a:ext cx="128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latin typeface="Calibri"/>
                <a:cs typeface="Calibri"/>
              </a:rPr>
              <a:t>4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9050845" y="4293108"/>
            <a:ext cx="2521585" cy="1979930"/>
            <a:chOff x="9050845" y="4293108"/>
            <a:chExt cx="2521585" cy="1979930"/>
          </a:xfrm>
        </p:grpSpPr>
        <p:sp>
          <p:nvSpPr>
            <p:cNvPr id="70" name="object 70"/>
            <p:cNvSpPr/>
            <p:nvPr/>
          </p:nvSpPr>
          <p:spPr>
            <a:xfrm>
              <a:off x="9557003" y="4293108"/>
              <a:ext cx="2010410" cy="1979930"/>
            </a:xfrm>
            <a:custGeom>
              <a:avLst/>
              <a:gdLst/>
              <a:ahLst/>
              <a:cxnLst/>
              <a:rect l="l" t="t" r="r" b="b"/>
              <a:pathLst>
                <a:path w="2010409" h="1979929">
                  <a:moveTo>
                    <a:pt x="0" y="257556"/>
                  </a:moveTo>
                  <a:lnTo>
                    <a:pt x="0" y="403860"/>
                  </a:lnTo>
                </a:path>
                <a:path w="2010409" h="1979929">
                  <a:moveTo>
                    <a:pt x="0" y="0"/>
                  </a:moveTo>
                  <a:lnTo>
                    <a:pt x="0" y="73152"/>
                  </a:lnTo>
                </a:path>
                <a:path w="2010409" h="1979929">
                  <a:moveTo>
                    <a:pt x="0" y="1906524"/>
                  </a:moveTo>
                  <a:lnTo>
                    <a:pt x="0" y="1979676"/>
                  </a:lnTo>
                </a:path>
                <a:path w="2010409" h="1979929">
                  <a:moveTo>
                    <a:pt x="0" y="1246632"/>
                  </a:moveTo>
                  <a:lnTo>
                    <a:pt x="0" y="1392936"/>
                  </a:lnTo>
                </a:path>
                <a:path w="2010409" h="1979929">
                  <a:moveTo>
                    <a:pt x="0" y="917448"/>
                  </a:moveTo>
                  <a:lnTo>
                    <a:pt x="0" y="1063752"/>
                  </a:lnTo>
                </a:path>
                <a:path w="2010409" h="1979929">
                  <a:moveTo>
                    <a:pt x="0" y="586740"/>
                  </a:moveTo>
                  <a:lnTo>
                    <a:pt x="0" y="733044"/>
                  </a:lnTo>
                </a:path>
                <a:path w="2010409" h="1979929">
                  <a:moveTo>
                    <a:pt x="0" y="1577340"/>
                  </a:moveTo>
                  <a:lnTo>
                    <a:pt x="0" y="1723644"/>
                  </a:lnTo>
                </a:path>
                <a:path w="2010409" h="1979929">
                  <a:moveTo>
                    <a:pt x="502920" y="1577340"/>
                  </a:moveTo>
                  <a:lnTo>
                    <a:pt x="502920" y="1723644"/>
                  </a:lnTo>
                </a:path>
                <a:path w="2010409" h="1979929">
                  <a:moveTo>
                    <a:pt x="502920" y="1906524"/>
                  </a:moveTo>
                  <a:lnTo>
                    <a:pt x="502920" y="1979676"/>
                  </a:lnTo>
                </a:path>
                <a:path w="2010409" h="1979929">
                  <a:moveTo>
                    <a:pt x="502920" y="1246632"/>
                  </a:moveTo>
                  <a:lnTo>
                    <a:pt x="502920" y="1392936"/>
                  </a:lnTo>
                </a:path>
                <a:path w="2010409" h="1979929">
                  <a:moveTo>
                    <a:pt x="502920" y="917448"/>
                  </a:moveTo>
                  <a:lnTo>
                    <a:pt x="502920" y="1063752"/>
                  </a:lnTo>
                </a:path>
                <a:path w="2010409" h="1979929">
                  <a:moveTo>
                    <a:pt x="502920" y="0"/>
                  </a:moveTo>
                  <a:lnTo>
                    <a:pt x="502920" y="73152"/>
                  </a:lnTo>
                </a:path>
                <a:path w="2010409" h="1979929">
                  <a:moveTo>
                    <a:pt x="502920" y="257556"/>
                  </a:moveTo>
                  <a:lnTo>
                    <a:pt x="502920" y="733044"/>
                  </a:lnTo>
                </a:path>
                <a:path w="2010409" h="1979929">
                  <a:moveTo>
                    <a:pt x="1004316" y="1246632"/>
                  </a:moveTo>
                  <a:lnTo>
                    <a:pt x="1004316" y="1392936"/>
                  </a:lnTo>
                </a:path>
                <a:path w="2010409" h="1979929">
                  <a:moveTo>
                    <a:pt x="1004316" y="1906524"/>
                  </a:moveTo>
                  <a:lnTo>
                    <a:pt x="1004316" y="1979676"/>
                  </a:lnTo>
                </a:path>
                <a:path w="2010409" h="1979929">
                  <a:moveTo>
                    <a:pt x="1004316" y="917448"/>
                  </a:moveTo>
                  <a:lnTo>
                    <a:pt x="1004316" y="1063752"/>
                  </a:lnTo>
                </a:path>
                <a:path w="2010409" h="1979929">
                  <a:moveTo>
                    <a:pt x="1004316" y="257556"/>
                  </a:moveTo>
                  <a:lnTo>
                    <a:pt x="1004316" y="403860"/>
                  </a:lnTo>
                </a:path>
                <a:path w="2010409" h="1979929">
                  <a:moveTo>
                    <a:pt x="1004316" y="586740"/>
                  </a:moveTo>
                  <a:lnTo>
                    <a:pt x="1004316" y="733044"/>
                  </a:lnTo>
                </a:path>
                <a:path w="2010409" h="1979929">
                  <a:moveTo>
                    <a:pt x="1004316" y="0"/>
                  </a:moveTo>
                  <a:lnTo>
                    <a:pt x="1004316" y="73152"/>
                  </a:lnTo>
                </a:path>
                <a:path w="2010409" h="1979929">
                  <a:moveTo>
                    <a:pt x="1004316" y="1577340"/>
                  </a:moveTo>
                  <a:lnTo>
                    <a:pt x="1004316" y="1723644"/>
                  </a:lnTo>
                </a:path>
                <a:path w="2010409" h="1979929">
                  <a:moveTo>
                    <a:pt x="1507236" y="0"/>
                  </a:moveTo>
                  <a:lnTo>
                    <a:pt x="1507236" y="73152"/>
                  </a:lnTo>
                </a:path>
                <a:path w="2010409" h="1979929">
                  <a:moveTo>
                    <a:pt x="1507236" y="586740"/>
                  </a:moveTo>
                  <a:lnTo>
                    <a:pt x="1507236" y="733044"/>
                  </a:lnTo>
                </a:path>
                <a:path w="2010409" h="1979929">
                  <a:moveTo>
                    <a:pt x="1507236" y="1246632"/>
                  </a:moveTo>
                  <a:lnTo>
                    <a:pt x="1507236" y="1392936"/>
                  </a:lnTo>
                </a:path>
                <a:path w="2010409" h="1979929">
                  <a:moveTo>
                    <a:pt x="1507236" y="1577340"/>
                  </a:moveTo>
                  <a:lnTo>
                    <a:pt x="1507236" y="1723644"/>
                  </a:lnTo>
                </a:path>
                <a:path w="2010409" h="1979929">
                  <a:moveTo>
                    <a:pt x="1507236" y="1906524"/>
                  </a:moveTo>
                  <a:lnTo>
                    <a:pt x="1507236" y="1979676"/>
                  </a:lnTo>
                </a:path>
                <a:path w="2010409" h="1979929">
                  <a:moveTo>
                    <a:pt x="1507236" y="917448"/>
                  </a:moveTo>
                  <a:lnTo>
                    <a:pt x="1507236" y="1063752"/>
                  </a:lnTo>
                </a:path>
                <a:path w="2010409" h="1979929">
                  <a:moveTo>
                    <a:pt x="1507236" y="257556"/>
                  </a:moveTo>
                  <a:lnTo>
                    <a:pt x="1507236" y="403860"/>
                  </a:lnTo>
                </a:path>
                <a:path w="2010409" h="1979929">
                  <a:moveTo>
                    <a:pt x="2010155" y="0"/>
                  </a:moveTo>
                  <a:lnTo>
                    <a:pt x="2010155" y="1979676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055608" y="4366259"/>
              <a:ext cx="1484630" cy="1833880"/>
            </a:xfrm>
            <a:custGeom>
              <a:avLst/>
              <a:gdLst/>
              <a:ahLst/>
              <a:cxnLst/>
              <a:rect l="l" t="t" r="r" b="b"/>
              <a:pathLst>
                <a:path w="1484629" h="1833879">
                  <a:moveTo>
                    <a:pt x="1004316" y="330708"/>
                  </a:moveTo>
                  <a:lnTo>
                    <a:pt x="0" y="330708"/>
                  </a:lnTo>
                  <a:lnTo>
                    <a:pt x="0" y="513588"/>
                  </a:lnTo>
                  <a:lnTo>
                    <a:pt x="1004316" y="513588"/>
                  </a:lnTo>
                  <a:lnTo>
                    <a:pt x="1004316" y="330708"/>
                  </a:lnTo>
                  <a:close/>
                </a:path>
                <a:path w="1484629" h="1833879">
                  <a:moveTo>
                    <a:pt x="1118616" y="659892"/>
                  </a:moveTo>
                  <a:lnTo>
                    <a:pt x="0" y="659892"/>
                  </a:lnTo>
                  <a:lnTo>
                    <a:pt x="0" y="844296"/>
                  </a:lnTo>
                  <a:lnTo>
                    <a:pt x="1118616" y="844296"/>
                  </a:lnTo>
                  <a:lnTo>
                    <a:pt x="1118616" y="659892"/>
                  </a:lnTo>
                  <a:close/>
                </a:path>
                <a:path w="1484629" h="1833879">
                  <a:moveTo>
                    <a:pt x="1280160" y="0"/>
                  </a:moveTo>
                  <a:lnTo>
                    <a:pt x="0" y="0"/>
                  </a:lnTo>
                  <a:lnTo>
                    <a:pt x="0" y="184404"/>
                  </a:lnTo>
                  <a:lnTo>
                    <a:pt x="1280160" y="184404"/>
                  </a:lnTo>
                  <a:lnTo>
                    <a:pt x="1280160" y="0"/>
                  </a:lnTo>
                  <a:close/>
                </a:path>
                <a:path w="1484629" h="1833879">
                  <a:moveTo>
                    <a:pt x="1437132" y="1319784"/>
                  </a:moveTo>
                  <a:lnTo>
                    <a:pt x="0" y="1319784"/>
                  </a:lnTo>
                  <a:lnTo>
                    <a:pt x="0" y="1504188"/>
                  </a:lnTo>
                  <a:lnTo>
                    <a:pt x="1437132" y="1504188"/>
                  </a:lnTo>
                  <a:lnTo>
                    <a:pt x="1437132" y="1319784"/>
                  </a:lnTo>
                  <a:close/>
                </a:path>
                <a:path w="1484629" h="1833879">
                  <a:moveTo>
                    <a:pt x="1437132" y="990600"/>
                  </a:moveTo>
                  <a:lnTo>
                    <a:pt x="0" y="990600"/>
                  </a:lnTo>
                  <a:lnTo>
                    <a:pt x="0" y="1173480"/>
                  </a:lnTo>
                  <a:lnTo>
                    <a:pt x="1437132" y="1173480"/>
                  </a:lnTo>
                  <a:lnTo>
                    <a:pt x="1437132" y="990600"/>
                  </a:lnTo>
                  <a:close/>
                </a:path>
                <a:path w="1484629" h="1833879">
                  <a:moveTo>
                    <a:pt x="1484376" y="1650492"/>
                  </a:moveTo>
                  <a:lnTo>
                    <a:pt x="0" y="1650492"/>
                  </a:lnTo>
                  <a:lnTo>
                    <a:pt x="0" y="1833372"/>
                  </a:lnTo>
                  <a:lnTo>
                    <a:pt x="1484376" y="1833372"/>
                  </a:lnTo>
                  <a:lnTo>
                    <a:pt x="1484376" y="1650492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0059924" y="4366259"/>
              <a:ext cx="1506220" cy="1833880"/>
            </a:xfrm>
            <a:custGeom>
              <a:avLst/>
              <a:gdLst/>
              <a:ahLst/>
              <a:cxnLst/>
              <a:rect l="l" t="t" r="r" b="b"/>
              <a:pathLst>
                <a:path w="1506220" h="1833879">
                  <a:moveTo>
                    <a:pt x="1505712" y="1650492"/>
                  </a:moveTo>
                  <a:lnTo>
                    <a:pt x="480060" y="1650492"/>
                  </a:lnTo>
                  <a:lnTo>
                    <a:pt x="480060" y="1833372"/>
                  </a:lnTo>
                  <a:lnTo>
                    <a:pt x="1505712" y="1833372"/>
                  </a:lnTo>
                  <a:lnTo>
                    <a:pt x="1505712" y="1650492"/>
                  </a:lnTo>
                  <a:close/>
                </a:path>
                <a:path w="1506220" h="1833879">
                  <a:moveTo>
                    <a:pt x="1505712" y="1319784"/>
                  </a:moveTo>
                  <a:lnTo>
                    <a:pt x="432816" y="1319784"/>
                  </a:lnTo>
                  <a:lnTo>
                    <a:pt x="432816" y="1504188"/>
                  </a:lnTo>
                  <a:lnTo>
                    <a:pt x="1505712" y="1504188"/>
                  </a:lnTo>
                  <a:lnTo>
                    <a:pt x="1505712" y="1319784"/>
                  </a:lnTo>
                  <a:close/>
                </a:path>
                <a:path w="1506220" h="1833879">
                  <a:moveTo>
                    <a:pt x="1505712" y="990600"/>
                  </a:moveTo>
                  <a:lnTo>
                    <a:pt x="432816" y="990600"/>
                  </a:lnTo>
                  <a:lnTo>
                    <a:pt x="432816" y="1173480"/>
                  </a:lnTo>
                  <a:lnTo>
                    <a:pt x="1505712" y="1173480"/>
                  </a:lnTo>
                  <a:lnTo>
                    <a:pt x="1505712" y="990600"/>
                  </a:lnTo>
                  <a:close/>
                </a:path>
                <a:path w="1506220" h="1833879">
                  <a:moveTo>
                    <a:pt x="1505712" y="659892"/>
                  </a:moveTo>
                  <a:lnTo>
                    <a:pt x="114300" y="659892"/>
                  </a:lnTo>
                  <a:lnTo>
                    <a:pt x="114300" y="844296"/>
                  </a:lnTo>
                  <a:lnTo>
                    <a:pt x="1505712" y="844296"/>
                  </a:lnTo>
                  <a:lnTo>
                    <a:pt x="1505712" y="659892"/>
                  </a:lnTo>
                  <a:close/>
                </a:path>
                <a:path w="1506220" h="1833879">
                  <a:moveTo>
                    <a:pt x="1505712" y="330708"/>
                  </a:moveTo>
                  <a:lnTo>
                    <a:pt x="0" y="330708"/>
                  </a:lnTo>
                  <a:lnTo>
                    <a:pt x="0" y="513588"/>
                  </a:lnTo>
                  <a:lnTo>
                    <a:pt x="1505712" y="513588"/>
                  </a:lnTo>
                  <a:lnTo>
                    <a:pt x="1505712" y="330708"/>
                  </a:lnTo>
                  <a:close/>
                </a:path>
                <a:path w="1506220" h="1833879">
                  <a:moveTo>
                    <a:pt x="1505712" y="0"/>
                  </a:moveTo>
                  <a:lnTo>
                    <a:pt x="275844" y="0"/>
                  </a:lnTo>
                  <a:lnTo>
                    <a:pt x="275844" y="184404"/>
                  </a:lnTo>
                  <a:lnTo>
                    <a:pt x="1505712" y="184404"/>
                  </a:lnTo>
                  <a:lnTo>
                    <a:pt x="1505712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055607" y="4293108"/>
              <a:ext cx="0" cy="1979930"/>
            </a:xfrm>
            <a:custGeom>
              <a:avLst/>
              <a:gdLst/>
              <a:ahLst/>
              <a:cxnLst/>
              <a:rect l="l" t="t" r="r" b="b"/>
              <a:pathLst>
                <a:path h="1979929">
                  <a:moveTo>
                    <a:pt x="0" y="197967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9673590" y="6013196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59,1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649714" y="5683097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57,3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649459" y="5353303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57,2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9490329" y="502323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44,5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9433306" y="4693411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40,0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9571101" y="4363339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51,0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928984" y="6013196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40,9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0905490" y="5683097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42,7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0904981" y="5353303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42,8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0745851" y="502323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55,5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0688828" y="4693411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60,0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0826877" y="4363339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49,0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034530" y="6014415"/>
            <a:ext cx="19291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Сільське,</a:t>
            </a: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лісове</a:t>
            </a: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рибне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господарство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8335136" y="5684621"/>
            <a:ext cx="6280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Будівництво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102856" y="5284723"/>
            <a:ext cx="1859280" cy="3035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99085" marR="5080" indent="-287020">
              <a:lnSpc>
                <a:spcPct val="102400"/>
              </a:lnSpc>
              <a:spcBef>
                <a:spcPts val="75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Оптова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роздрібна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торгівля;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ремонт</a:t>
            </a:r>
            <a:r>
              <a:rPr sz="900" spc="5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автотранспортних</a:t>
            </a:r>
            <a:r>
              <a:rPr sz="9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засобів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208011" y="5024754"/>
            <a:ext cx="1754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Транспорт,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складське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 господарство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462773" y="4694682"/>
            <a:ext cx="1500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Інформація</a:t>
            </a:r>
            <a:r>
              <a:rPr sz="9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та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телекомунікації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7942326" y="4364863"/>
            <a:ext cx="1019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Загалом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всім</a:t>
            </a:r>
            <a:r>
              <a:rPr sz="9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585858"/>
                </a:solidFill>
                <a:latin typeface="Calibri"/>
                <a:cs typeface="Calibri"/>
              </a:rPr>
              <a:t>ВЕД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8089392" y="649681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199"/>
                </a:lnTo>
                <a:lnTo>
                  <a:pt x="76200" y="76199"/>
                </a:lnTo>
                <a:lnTo>
                  <a:pt x="7620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8187943" y="6423456"/>
            <a:ext cx="11582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Достатньо</a:t>
            </a:r>
            <a:r>
              <a:rPr sz="11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Calibri"/>
                <a:cs typeface="Calibri"/>
              </a:rPr>
              <a:t>навичок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9535668" y="649681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199"/>
                </a:lnTo>
                <a:lnTo>
                  <a:pt x="76200" y="76199"/>
                </a:lnTo>
                <a:lnTo>
                  <a:pt x="7620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9634855" y="6423456"/>
            <a:ext cx="10153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Нестача</a:t>
            </a:r>
            <a:r>
              <a:rPr sz="110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Calibri"/>
                <a:cs typeface="Calibri"/>
              </a:rPr>
              <a:t>навичок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981825" y="4174997"/>
            <a:ext cx="128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latin typeface="Calibri"/>
                <a:cs typeface="Calibri"/>
              </a:rPr>
              <a:t>3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2073655" y="260731"/>
            <a:ext cx="84607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Вектори</a:t>
            </a:r>
            <a:r>
              <a:rPr sz="2000" b="1" spc="-40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E5496"/>
                </a:solidFill>
                <a:latin typeface="Arial"/>
                <a:cs typeface="Arial"/>
              </a:rPr>
              <a:t>формування</a:t>
            </a:r>
            <a:r>
              <a:rPr sz="2000" b="1" spc="-2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навичок</a:t>
            </a:r>
            <a:r>
              <a:rPr sz="2000" b="1" spc="-5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населення</a:t>
            </a:r>
            <a:r>
              <a:rPr sz="2000" b="1" spc="-50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та</a:t>
            </a:r>
            <a:r>
              <a:rPr sz="2000" b="1" spc="-2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попит</a:t>
            </a:r>
            <a:r>
              <a:rPr sz="2000" b="1" spc="-6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на</a:t>
            </a:r>
            <a:r>
              <a:rPr sz="2000" b="1" spc="-3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них</a:t>
            </a:r>
            <a:r>
              <a:rPr sz="2000" b="1" spc="-5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з</a:t>
            </a:r>
            <a:r>
              <a:rPr sz="2000" b="1" spc="-3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2E5496"/>
                </a:solidFill>
                <a:latin typeface="Arial"/>
                <a:cs typeface="Arial"/>
              </a:rPr>
              <a:t>боку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2E5496"/>
                </a:solidFill>
                <a:latin typeface="Arial"/>
                <a:cs typeface="Arial"/>
              </a:rPr>
              <a:t>роботодавців</a:t>
            </a:r>
            <a:r>
              <a:rPr sz="2000" b="1" spc="-6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E5496"/>
                </a:solidFill>
                <a:latin typeface="Arial"/>
                <a:cs typeface="Arial"/>
              </a:rPr>
              <a:t>продовжують</a:t>
            </a:r>
            <a:r>
              <a:rPr sz="2000" b="1" spc="-2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E5496"/>
                </a:solidFill>
                <a:latin typeface="Arial"/>
                <a:cs typeface="Arial"/>
              </a:rPr>
              <a:t>розходитися</a:t>
            </a:r>
            <a:r>
              <a:rPr sz="2000" b="1" spc="-4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в</a:t>
            </a:r>
            <a:r>
              <a:rPr sz="2000" b="1" spc="-6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різних</a:t>
            </a:r>
            <a:r>
              <a:rPr sz="2000" b="1" spc="-50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E5496"/>
                </a:solidFill>
                <a:latin typeface="Arial"/>
                <a:cs typeface="Arial"/>
              </a:rPr>
              <a:t>напрямах.</a:t>
            </a:r>
            <a:r>
              <a:rPr sz="2000" b="1" spc="-8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E5496"/>
                </a:solidFill>
                <a:latin typeface="Arial"/>
                <a:cs typeface="Arial"/>
              </a:rPr>
              <a:t>АЛЕ</a:t>
            </a:r>
            <a:r>
              <a:rPr sz="2000" b="1" spc="-5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2E5496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264668" y="400938"/>
            <a:ext cx="913130" cy="490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50" b="1" spc="-20" dirty="0">
                <a:solidFill>
                  <a:srgbClr val="C55A11"/>
                </a:solidFill>
                <a:latin typeface="Arial"/>
                <a:cs typeface="Arial"/>
              </a:rPr>
              <a:t>Теза</a:t>
            </a:r>
            <a:endParaRPr sz="305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295400" y="92964"/>
            <a:ext cx="599440" cy="718185"/>
          </a:xfrm>
          <a:prstGeom prst="rect">
            <a:avLst/>
          </a:prstGeom>
          <a:solidFill>
            <a:srgbClr val="C55A11"/>
          </a:solidFill>
        </p:spPr>
        <p:txBody>
          <a:bodyPr vert="horz" wrap="square" lIns="0" tIns="93345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735"/>
              </a:spcBef>
            </a:pPr>
            <a:r>
              <a:rPr sz="35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5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506069" y="1113536"/>
            <a:ext cx="52495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Потенційна</a:t>
            </a:r>
            <a:r>
              <a:rPr sz="1600" spc="-5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пропозиція</a:t>
            </a:r>
            <a:r>
              <a:rPr sz="1600" spc="-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1F3863"/>
                </a:solidFill>
                <a:latin typeface="Microsoft Sans Serif"/>
                <a:cs typeface="Microsoft Sans Serif"/>
              </a:rPr>
              <a:t>серед</a:t>
            </a:r>
            <a:r>
              <a:rPr sz="1600" spc="-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1F3863"/>
                </a:solidFill>
                <a:latin typeface="Microsoft Sans Serif"/>
                <a:cs typeface="Microsoft Sans Serif"/>
              </a:rPr>
              <a:t>вже</a:t>
            </a:r>
            <a:r>
              <a:rPr sz="1600" spc="-7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зайнятого</a:t>
            </a:r>
            <a:r>
              <a:rPr sz="1600" spc="-4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населення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6983730" y="1133348"/>
            <a:ext cx="18014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1F3863"/>
                </a:solidFill>
                <a:latin typeface="Microsoft Sans Serif"/>
                <a:cs typeface="Microsoft Sans Serif"/>
              </a:rPr>
              <a:t>Серед</a:t>
            </a:r>
            <a:r>
              <a:rPr sz="1600" spc="-4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безробітних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6352" rIns="0" bIns="0" rtlCol="0">
            <a:spAutoFit/>
          </a:bodyPr>
          <a:lstStyle/>
          <a:p>
            <a:pPr marL="217804">
              <a:lnSpc>
                <a:spcPts val="2625"/>
              </a:lnSpc>
              <a:spcBef>
                <a:spcPts val="105"/>
              </a:spcBef>
            </a:pPr>
            <a:r>
              <a:rPr sz="2300" dirty="0">
                <a:solidFill>
                  <a:srgbClr val="001F5F"/>
                </a:solidFill>
              </a:rPr>
              <a:t>ПРИКЛАД</a:t>
            </a:r>
            <a:r>
              <a:rPr sz="2300" spc="-100" dirty="0">
                <a:solidFill>
                  <a:srgbClr val="001F5F"/>
                </a:solidFill>
              </a:rPr>
              <a:t> </a:t>
            </a:r>
            <a:r>
              <a:rPr sz="2300" dirty="0">
                <a:solidFill>
                  <a:srgbClr val="001F5F"/>
                </a:solidFill>
              </a:rPr>
              <a:t>НЕВІДПОВІДНОСТІ</a:t>
            </a:r>
            <a:r>
              <a:rPr sz="2300" spc="-110" dirty="0">
                <a:solidFill>
                  <a:srgbClr val="001F5F"/>
                </a:solidFill>
              </a:rPr>
              <a:t> </a:t>
            </a:r>
            <a:r>
              <a:rPr sz="2300" dirty="0">
                <a:solidFill>
                  <a:srgbClr val="001F5F"/>
                </a:solidFill>
              </a:rPr>
              <a:t>ПОПИТУ</a:t>
            </a:r>
            <a:r>
              <a:rPr sz="2300" spc="-90" dirty="0">
                <a:solidFill>
                  <a:srgbClr val="001F5F"/>
                </a:solidFill>
              </a:rPr>
              <a:t> </a:t>
            </a:r>
            <a:r>
              <a:rPr sz="2300" spc="-10" dirty="0">
                <a:solidFill>
                  <a:srgbClr val="001F5F"/>
                </a:solidFill>
              </a:rPr>
              <a:t>ТА</a:t>
            </a:r>
            <a:r>
              <a:rPr sz="2300" spc="-75" dirty="0">
                <a:solidFill>
                  <a:srgbClr val="001F5F"/>
                </a:solidFill>
              </a:rPr>
              <a:t> </a:t>
            </a:r>
            <a:r>
              <a:rPr sz="2300" dirty="0">
                <a:solidFill>
                  <a:srgbClr val="001F5F"/>
                </a:solidFill>
              </a:rPr>
              <a:t>ПРОПОЗИЦІЇ</a:t>
            </a:r>
            <a:r>
              <a:rPr sz="2300" spc="-80" dirty="0">
                <a:solidFill>
                  <a:srgbClr val="001F5F"/>
                </a:solidFill>
              </a:rPr>
              <a:t> </a:t>
            </a:r>
            <a:r>
              <a:rPr sz="2300" spc="-10" dirty="0">
                <a:solidFill>
                  <a:srgbClr val="001F5F"/>
                </a:solidFill>
              </a:rPr>
              <a:t>АКТУАЛЬНИХ</a:t>
            </a:r>
            <a:endParaRPr sz="2300"/>
          </a:p>
          <a:p>
            <a:pPr marL="217804">
              <a:lnSpc>
                <a:spcPts val="2625"/>
              </a:lnSpc>
            </a:pPr>
            <a:r>
              <a:rPr sz="2300" dirty="0">
                <a:solidFill>
                  <a:srgbClr val="001F5F"/>
                </a:solidFill>
              </a:rPr>
              <a:t>НАВИЧОК</a:t>
            </a:r>
            <a:r>
              <a:rPr sz="2300" spc="-80" dirty="0">
                <a:solidFill>
                  <a:srgbClr val="001F5F"/>
                </a:solidFill>
              </a:rPr>
              <a:t> </a:t>
            </a:r>
            <a:r>
              <a:rPr sz="2300" dirty="0">
                <a:solidFill>
                  <a:srgbClr val="001F5F"/>
                </a:solidFill>
              </a:rPr>
              <a:t>У</a:t>
            </a:r>
            <a:r>
              <a:rPr sz="2300" spc="-50" dirty="0">
                <a:solidFill>
                  <a:srgbClr val="001F5F"/>
                </a:solidFill>
              </a:rPr>
              <a:t> </a:t>
            </a:r>
            <a:r>
              <a:rPr sz="2300" dirty="0">
                <a:solidFill>
                  <a:srgbClr val="001F5F"/>
                </a:solidFill>
              </a:rPr>
              <a:t>СІЛЬСЬКОМУ</a:t>
            </a:r>
            <a:r>
              <a:rPr sz="2300" spc="-75" dirty="0">
                <a:solidFill>
                  <a:srgbClr val="001F5F"/>
                </a:solidFill>
              </a:rPr>
              <a:t> </a:t>
            </a:r>
            <a:r>
              <a:rPr sz="2300" spc="-10" dirty="0">
                <a:solidFill>
                  <a:srgbClr val="001F5F"/>
                </a:solidFill>
              </a:rPr>
              <a:t>ГОСПОДАРСТВІ</a:t>
            </a:r>
            <a:endParaRPr sz="2300"/>
          </a:p>
        </p:txBody>
      </p:sp>
      <p:grpSp>
        <p:nvGrpSpPr>
          <p:cNvPr id="3" name="object 3"/>
          <p:cNvGrpSpPr/>
          <p:nvPr/>
        </p:nvGrpSpPr>
        <p:grpSpPr>
          <a:xfrm>
            <a:off x="3156013" y="1763077"/>
            <a:ext cx="5868035" cy="3914140"/>
            <a:chOff x="3156013" y="1763077"/>
            <a:chExt cx="5868035" cy="3914140"/>
          </a:xfrm>
        </p:grpSpPr>
        <p:sp>
          <p:nvSpPr>
            <p:cNvPr id="4" name="object 4"/>
            <p:cNvSpPr/>
            <p:nvPr/>
          </p:nvSpPr>
          <p:spPr>
            <a:xfrm>
              <a:off x="3622548" y="1767839"/>
              <a:ext cx="1847214" cy="3904615"/>
            </a:xfrm>
            <a:custGeom>
              <a:avLst/>
              <a:gdLst/>
              <a:ahLst/>
              <a:cxnLst/>
              <a:rect l="l" t="t" r="r" b="b"/>
              <a:pathLst>
                <a:path w="1847214" h="3904615">
                  <a:moveTo>
                    <a:pt x="0" y="0"/>
                  </a:moveTo>
                  <a:lnTo>
                    <a:pt x="0" y="79248"/>
                  </a:lnTo>
                </a:path>
                <a:path w="1847214" h="3904615">
                  <a:moveTo>
                    <a:pt x="0" y="1481327"/>
                  </a:moveTo>
                  <a:lnTo>
                    <a:pt x="0" y="1641348"/>
                  </a:lnTo>
                </a:path>
                <a:path w="1847214" h="3904615">
                  <a:moveTo>
                    <a:pt x="0" y="310896"/>
                  </a:moveTo>
                  <a:lnTo>
                    <a:pt x="0" y="469391"/>
                  </a:lnTo>
                </a:path>
                <a:path w="1847214" h="3904615">
                  <a:moveTo>
                    <a:pt x="0" y="1872996"/>
                  </a:moveTo>
                  <a:lnTo>
                    <a:pt x="0" y="2031492"/>
                  </a:lnTo>
                </a:path>
                <a:path w="1847214" h="3904615">
                  <a:moveTo>
                    <a:pt x="0" y="2653284"/>
                  </a:moveTo>
                  <a:lnTo>
                    <a:pt x="0" y="2813304"/>
                  </a:lnTo>
                </a:path>
                <a:path w="1847214" h="3904615">
                  <a:moveTo>
                    <a:pt x="0" y="3825240"/>
                  </a:moveTo>
                  <a:lnTo>
                    <a:pt x="0" y="3904488"/>
                  </a:lnTo>
                </a:path>
                <a:path w="1847214" h="3904615">
                  <a:moveTo>
                    <a:pt x="0" y="701039"/>
                  </a:moveTo>
                  <a:lnTo>
                    <a:pt x="0" y="861060"/>
                  </a:lnTo>
                </a:path>
                <a:path w="1847214" h="3904615">
                  <a:moveTo>
                    <a:pt x="0" y="3435096"/>
                  </a:moveTo>
                  <a:lnTo>
                    <a:pt x="0" y="3593592"/>
                  </a:lnTo>
                </a:path>
                <a:path w="1847214" h="3904615">
                  <a:moveTo>
                    <a:pt x="0" y="1091184"/>
                  </a:moveTo>
                  <a:lnTo>
                    <a:pt x="0" y="1251203"/>
                  </a:lnTo>
                </a:path>
                <a:path w="1847214" h="3904615">
                  <a:moveTo>
                    <a:pt x="0" y="3043428"/>
                  </a:moveTo>
                  <a:lnTo>
                    <a:pt x="0" y="3203448"/>
                  </a:lnTo>
                </a:path>
                <a:path w="1847214" h="3904615">
                  <a:moveTo>
                    <a:pt x="0" y="2263140"/>
                  </a:moveTo>
                  <a:lnTo>
                    <a:pt x="0" y="2423160"/>
                  </a:lnTo>
                </a:path>
                <a:path w="1847214" h="3904615">
                  <a:moveTo>
                    <a:pt x="461772" y="1481327"/>
                  </a:moveTo>
                  <a:lnTo>
                    <a:pt x="461772" y="1641348"/>
                  </a:lnTo>
                </a:path>
                <a:path w="1847214" h="3904615">
                  <a:moveTo>
                    <a:pt x="461772" y="1091184"/>
                  </a:moveTo>
                  <a:lnTo>
                    <a:pt x="461772" y="1251203"/>
                  </a:lnTo>
                </a:path>
                <a:path w="1847214" h="3904615">
                  <a:moveTo>
                    <a:pt x="461772" y="0"/>
                  </a:moveTo>
                  <a:lnTo>
                    <a:pt x="461772" y="79248"/>
                  </a:lnTo>
                </a:path>
                <a:path w="1847214" h="3904615">
                  <a:moveTo>
                    <a:pt x="461772" y="2653284"/>
                  </a:moveTo>
                  <a:lnTo>
                    <a:pt x="461772" y="2813304"/>
                  </a:lnTo>
                </a:path>
                <a:path w="1847214" h="3904615">
                  <a:moveTo>
                    <a:pt x="461772" y="310896"/>
                  </a:moveTo>
                  <a:lnTo>
                    <a:pt x="461772" y="469391"/>
                  </a:lnTo>
                </a:path>
                <a:path w="1847214" h="3904615">
                  <a:moveTo>
                    <a:pt x="461772" y="3043428"/>
                  </a:moveTo>
                  <a:lnTo>
                    <a:pt x="461772" y="3203448"/>
                  </a:lnTo>
                </a:path>
                <a:path w="1847214" h="3904615">
                  <a:moveTo>
                    <a:pt x="461772" y="1872996"/>
                  </a:moveTo>
                  <a:lnTo>
                    <a:pt x="461772" y="2031492"/>
                  </a:lnTo>
                </a:path>
                <a:path w="1847214" h="3904615">
                  <a:moveTo>
                    <a:pt x="461772" y="3825240"/>
                  </a:moveTo>
                  <a:lnTo>
                    <a:pt x="461772" y="3904488"/>
                  </a:lnTo>
                </a:path>
                <a:path w="1847214" h="3904615">
                  <a:moveTo>
                    <a:pt x="461772" y="701039"/>
                  </a:moveTo>
                  <a:lnTo>
                    <a:pt x="461772" y="861060"/>
                  </a:lnTo>
                </a:path>
                <a:path w="1847214" h="3904615">
                  <a:moveTo>
                    <a:pt x="461772" y="3435096"/>
                  </a:moveTo>
                  <a:lnTo>
                    <a:pt x="461772" y="3593592"/>
                  </a:lnTo>
                </a:path>
                <a:path w="1847214" h="3904615">
                  <a:moveTo>
                    <a:pt x="461772" y="2263140"/>
                  </a:moveTo>
                  <a:lnTo>
                    <a:pt x="461772" y="2423160"/>
                  </a:lnTo>
                </a:path>
                <a:path w="1847214" h="3904615">
                  <a:moveTo>
                    <a:pt x="923543" y="2653284"/>
                  </a:moveTo>
                  <a:lnTo>
                    <a:pt x="923543" y="2813304"/>
                  </a:lnTo>
                </a:path>
                <a:path w="1847214" h="3904615">
                  <a:moveTo>
                    <a:pt x="923543" y="2263140"/>
                  </a:moveTo>
                  <a:lnTo>
                    <a:pt x="923543" y="2423160"/>
                  </a:lnTo>
                </a:path>
                <a:path w="1847214" h="3904615">
                  <a:moveTo>
                    <a:pt x="923543" y="1872996"/>
                  </a:moveTo>
                  <a:lnTo>
                    <a:pt x="923543" y="2031492"/>
                  </a:lnTo>
                </a:path>
                <a:path w="1847214" h="3904615">
                  <a:moveTo>
                    <a:pt x="923543" y="3043428"/>
                  </a:moveTo>
                  <a:lnTo>
                    <a:pt x="923543" y="3203448"/>
                  </a:lnTo>
                </a:path>
                <a:path w="1847214" h="3904615">
                  <a:moveTo>
                    <a:pt x="923543" y="1091184"/>
                  </a:moveTo>
                  <a:lnTo>
                    <a:pt x="923543" y="1251203"/>
                  </a:lnTo>
                </a:path>
                <a:path w="1847214" h="3904615">
                  <a:moveTo>
                    <a:pt x="923543" y="3825240"/>
                  </a:moveTo>
                  <a:lnTo>
                    <a:pt x="923543" y="3904488"/>
                  </a:lnTo>
                </a:path>
                <a:path w="1847214" h="3904615">
                  <a:moveTo>
                    <a:pt x="923543" y="310896"/>
                  </a:moveTo>
                  <a:lnTo>
                    <a:pt x="923543" y="469391"/>
                  </a:lnTo>
                </a:path>
                <a:path w="1847214" h="3904615">
                  <a:moveTo>
                    <a:pt x="923543" y="3435096"/>
                  </a:moveTo>
                  <a:lnTo>
                    <a:pt x="923543" y="3593592"/>
                  </a:lnTo>
                </a:path>
                <a:path w="1847214" h="3904615">
                  <a:moveTo>
                    <a:pt x="923543" y="0"/>
                  </a:moveTo>
                  <a:lnTo>
                    <a:pt x="923543" y="79248"/>
                  </a:lnTo>
                </a:path>
                <a:path w="1847214" h="3904615">
                  <a:moveTo>
                    <a:pt x="923543" y="701039"/>
                  </a:moveTo>
                  <a:lnTo>
                    <a:pt x="923543" y="861060"/>
                  </a:lnTo>
                </a:path>
                <a:path w="1847214" h="3904615">
                  <a:moveTo>
                    <a:pt x="923543" y="1481327"/>
                  </a:moveTo>
                  <a:lnTo>
                    <a:pt x="923543" y="1641348"/>
                  </a:lnTo>
                </a:path>
                <a:path w="1847214" h="3904615">
                  <a:moveTo>
                    <a:pt x="1385315" y="0"/>
                  </a:moveTo>
                  <a:lnTo>
                    <a:pt x="1385315" y="79248"/>
                  </a:lnTo>
                </a:path>
                <a:path w="1847214" h="3904615">
                  <a:moveTo>
                    <a:pt x="1385315" y="1481327"/>
                  </a:moveTo>
                  <a:lnTo>
                    <a:pt x="1385315" y="3904488"/>
                  </a:lnTo>
                </a:path>
                <a:path w="1847214" h="3904615">
                  <a:moveTo>
                    <a:pt x="1385315" y="1091184"/>
                  </a:moveTo>
                  <a:lnTo>
                    <a:pt x="1385315" y="1251203"/>
                  </a:lnTo>
                </a:path>
                <a:path w="1847214" h="3904615">
                  <a:moveTo>
                    <a:pt x="1385315" y="701039"/>
                  </a:moveTo>
                  <a:lnTo>
                    <a:pt x="1385315" y="861060"/>
                  </a:lnTo>
                </a:path>
                <a:path w="1847214" h="3904615">
                  <a:moveTo>
                    <a:pt x="1385315" y="310896"/>
                  </a:moveTo>
                  <a:lnTo>
                    <a:pt x="1385315" y="469391"/>
                  </a:lnTo>
                </a:path>
                <a:path w="1847214" h="3904615">
                  <a:moveTo>
                    <a:pt x="1847088" y="0"/>
                  </a:moveTo>
                  <a:lnTo>
                    <a:pt x="1847088" y="3904488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160776" y="5361431"/>
              <a:ext cx="1577340" cy="231775"/>
            </a:xfrm>
            <a:custGeom>
              <a:avLst/>
              <a:gdLst/>
              <a:ahLst/>
              <a:cxnLst/>
              <a:rect l="l" t="t" r="r" b="b"/>
              <a:pathLst>
                <a:path w="1577339" h="231775">
                  <a:moveTo>
                    <a:pt x="1577339" y="0"/>
                  </a:moveTo>
                  <a:lnTo>
                    <a:pt x="0" y="0"/>
                  </a:lnTo>
                  <a:lnTo>
                    <a:pt x="0" y="231647"/>
                  </a:lnTo>
                  <a:lnTo>
                    <a:pt x="1577339" y="231647"/>
                  </a:lnTo>
                  <a:lnTo>
                    <a:pt x="1577339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60776" y="4971288"/>
              <a:ext cx="1653539" cy="231775"/>
            </a:xfrm>
            <a:custGeom>
              <a:avLst/>
              <a:gdLst/>
              <a:ahLst/>
              <a:cxnLst/>
              <a:rect l="l" t="t" r="r" b="b"/>
              <a:pathLst>
                <a:path w="1653539" h="231775">
                  <a:moveTo>
                    <a:pt x="1653539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1653539" y="231648"/>
                  </a:lnTo>
                  <a:lnTo>
                    <a:pt x="1653539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60776" y="4581144"/>
              <a:ext cx="1693545" cy="230504"/>
            </a:xfrm>
            <a:custGeom>
              <a:avLst/>
              <a:gdLst/>
              <a:ahLst/>
              <a:cxnLst/>
              <a:rect l="l" t="t" r="r" b="b"/>
              <a:pathLst>
                <a:path w="1693545" h="230504">
                  <a:moveTo>
                    <a:pt x="1693164" y="0"/>
                  </a:moveTo>
                  <a:lnTo>
                    <a:pt x="0" y="0"/>
                  </a:lnTo>
                  <a:lnTo>
                    <a:pt x="0" y="230123"/>
                  </a:lnTo>
                  <a:lnTo>
                    <a:pt x="1693164" y="230123"/>
                  </a:lnTo>
                  <a:lnTo>
                    <a:pt x="1693164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60776" y="3409187"/>
              <a:ext cx="1807845" cy="1012190"/>
            </a:xfrm>
            <a:custGeom>
              <a:avLst/>
              <a:gdLst/>
              <a:ahLst/>
              <a:cxnLst/>
              <a:rect l="l" t="t" r="r" b="b"/>
              <a:pathLst>
                <a:path w="1807845" h="1012189">
                  <a:moveTo>
                    <a:pt x="1769364" y="781812"/>
                  </a:moveTo>
                  <a:lnTo>
                    <a:pt x="0" y="781812"/>
                  </a:lnTo>
                  <a:lnTo>
                    <a:pt x="0" y="1011936"/>
                  </a:lnTo>
                  <a:lnTo>
                    <a:pt x="1769364" y="1011936"/>
                  </a:lnTo>
                  <a:lnTo>
                    <a:pt x="1769364" y="781812"/>
                  </a:lnTo>
                  <a:close/>
                </a:path>
                <a:path w="1807845" h="1012189">
                  <a:moveTo>
                    <a:pt x="1807464" y="390144"/>
                  </a:moveTo>
                  <a:lnTo>
                    <a:pt x="0" y="390144"/>
                  </a:lnTo>
                  <a:lnTo>
                    <a:pt x="0" y="621792"/>
                  </a:lnTo>
                  <a:lnTo>
                    <a:pt x="1807464" y="621792"/>
                  </a:lnTo>
                  <a:lnTo>
                    <a:pt x="1807464" y="390144"/>
                  </a:lnTo>
                  <a:close/>
                </a:path>
                <a:path w="1807845" h="1012189">
                  <a:moveTo>
                    <a:pt x="1807464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1807464" y="231648"/>
                  </a:lnTo>
                  <a:lnTo>
                    <a:pt x="180746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60776" y="3019043"/>
              <a:ext cx="1885314" cy="230504"/>
            </a:xfrm>
            <a:custGeom>
              <a:avLst/>
              <a:gdLst/>
              <a:ahLst/>
              <a:cxnLst/>
              <a:rect l="l" t="t" r="r" b="b"/>
              <a:pathLst>
                <a:path w="1885314" h="230505">
                  <a:moveTo>
                    <a:pt x="1885188" y="0"/>
                  </a:moveTo>
                  <a:lnTo>
                    <a:pt x="0" y="0"/>
                  </a:lnTo>
                  <a:lnTo>
                    <a:pt x="0" y="230124"/>
                  </a:lnTo>
                  <a:lnTo>
                    <a:pt x="1885188" y="230124"/>
                  </a:lnTo>
                  <a:lnTo>
                    <a:pt x="1885188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60776" y="2628900"/>
              <a:ext cx="1961514" cy="230504"/>
            </a:xfrm>
            <a:custGeom>
              <a:avLst/>
              <a:gdLst/>
              <a:ahLst/>
              <a:cxnLst/>
              <a:rect l="l" t="t" r="r" b="b"/>
              <a:pathLst>
                <a:path w="1961514" h="230505">
                  <a:moveTo>
                    <a:pt x="1961388" y="0"/>
                  </a:moveTo>
                  <a:lnTo>
                    <a:pt x="0" y="0"/>
                  </a:lnTo>
                  <a:lnTo>
                    <a:pt x="0" y="230124"/>
                  </a:lnTo>
                  <a:lnTo>
                    <a:pt x="1961388" y="230124"/>
                  </a:lnTo>
                  <a:lnTo>
                    <a:pt x="19613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60776" y="1847087"/>
              <a:ext cx="2077720" cy="622300"/>
            </a:xfrm>
            <a:custGeom>
              <a:avLst/>
              <a:gdLst/>
              <a:ahLst/>
              <a:cxnLst/>
              <a:rect l="l" t="t" r="r" b="b"/>
              <a:pathLst>
                <a:path w="2077720" h="622300">
                  <a:moveTo>
                    <a:pt x="2001012" y="390144"/>
                  </a:moveTo>
                  <a:lnTo>
                    <a:pt x="0" y="390144"/>
                  </a:lnTo>
                  <a:lnTo>
                    <a:pt x="0" y="621792"/>
                  </a:lnTo>
                  <a:lnTo>
                    <a:pt x="2001012" y="621792"/>
                  </a:lnTo>
                  <a:lnTo>
                    <a:pt x="2001012" y="390144"/>
                  </a:lnTo>
                  <a:close/>
                </a:path>
                <a:path w="2077720" h="622300">
                  <a:moveTo>
                    <a:pt x="2077212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077212" y="231648"/>
                  </a:lnTo>
                  <a:lnTo>
                    <a:pt x="2077212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60776" y="1767839"/>
              <a:ext cx="5412105" cy="3904615"/>
            </a:xfrm>
            <a:custGeom>
              <a:avLst/>
              <a:gdLst/>
              <a:ahLst/>
              <a:cxnLst/>
              <a:rect l="l" t="t" r="r" b="b"/>
              <a:pathLst>
                <a:path w="5412105" h="3904615">
                  <a:moveTo>
                    <a:pt x="0" y="3904488"/>
                  </a:moveTo>
                  <a:lnTo>
                    <a:pt x="0" y="0"/>
                  </a:lnTo>
                </a:path>
                <a:path w="5412105" h="3904615">
                  <a:moveTo>
                    <a:pt x="5411724" y="701039"/>
                  </a:moveTo>
                  <a:lnTo>
                    <a:pt x="5411724" y="861060"/>
                  </a:lnTo>
                </a:path>
                <a:path w="5412105" h="3904615">
                  <a:moveTo>
                    <a:pt x="5411724" y="2653284"/>
                  </a:moveTo>
                  <a:lnTo>
                    <a:pt x="5411724" y="2813304"/>
                  </a:lnTo>
                </a:path>
                <a:path w="5412105" h="3904615">
                  <a:moveTo>
                    <a:pt x="5411724" y="310896"/>
                  </a:moveTo>
                  <a:lnTo>
                    <a:pt x="5411724" y="469391"/>
                  </a:lnTo>
                </a:path>
                <a:path w="5412105" h="3904615">
                  <a:moveTo>
                    <a:pt x="5411724" y="1091184"/>
                  </a:moveTo>
                  <a:lnTo>
                    <a:pt x="5411724" y="1251203"/>
                  </a:lnTo>
                </a:path>
                <a:path w="5412105" h="3904615">
                  <a:moveTo>
                    <a:pt x="5411724" y="3825240"/>
                  </a:moveTo>
                  <a:lnTo>
                    <a:pt x="5411724" y="3904488"/>
                  </a:lnTo>
                </a:path>
                <a:path w="5412105" h="3904615">
                  <a:moveTo>
                    <a:pt x="5411724" y="2263140"/>
                  </a:moveTo>
                  <a:lnTo>
                    <a:pt x="5411724" y="2423160"/>
                  </a:lnTo>
                </a:path>
                <a:path w="5412105" h="3904615">
                  <a:moveTo>
                    <a:pt x="5411724" y="3435096"/>
                  </a:moveTo>
                  <a:lnTo>
                    <a:pt x="5411724" y="3593592"/>
                  </a:lnTo>
                </a:path>
                <a:path w="5412105" h="3904615">
                  <a:moveTo>
                    <a:pt x="5411724" y="3043428"/>
                  </a:moveTo>
                  <a:lnTo>
                    <a:pt x="5411724" y="3203448"/>
                  </a:lnTo>
                </a:path>
                <a:path w="5412105" h="3904615">
                  <a:moveTo>
                    <a:pt x="5411724" y="1872996"/>
                  </a:moveTo>
                  <a:lnTo>
                    <a:pt x="5411724" y="2031492"/>
                  </a:lnTo>
                </a:path>
                <a:path w="5412105" h="3904615">
                  <a:moveTo>
                    <a:pt x="5411724" y="0"/>
                  </a:moveTo>
                  <a:lnTo>
                    <a:pt x="5411724" y="79248"/>
                  </a:lnTo>
                </a:path>
                <a:path w="5412105" h="3904615">
                  <a:moveTo>
                    <a:pt x="5411724" y="1481327"/>
                  </a:moveTo>
                  <a:lnTo>
                    <a:pt x="5411724" y="1641348"/>
                  </a:lnTo>
                </a:path>
                <a:path w="5412105" h="3904615">
                  <a:moveTo>
                    <a:pt x="4965192" y="2263140"/>
                  </a:moveTo>
                  <a:lnTo>
                    <a:pt x="4965192" y="2423160"/>
                  </a:lnTo>
                </a:path>
                <a:path w="5412105" h="3904615">
                  <a:moveTo>
                    <a:pt x="4965192" y="701039"/>
                  </a:moveTo>
                  <a:lnTo>
                    <a:pt x="4965192" y="861060"/>
                  </a:lnTo>
                </a:path>
                <a:path w="5412105" h="3904615">
                  <a:moveTo>
                    <a:pt x="4965192" y="2653284"/>
                  </a:moveTo>
                  <a:lnTo>
                    <a:pt x="4965192" y="2813304"/>
                  </a:lnTo>
                </a:path>
                <a:path w="5412105" h="3904615">
                  <a:moveTo>
                    <a:pt x="4965192" y="310896"/>
                  </a:moveTo>
                  <a:lnTo>
                    <a:pt x="4965192" y="469391"/>
                  </a:lnTo>
                </a:path>
                <a:path w="5412105" h="3904615">
                  <a:moveTo>
                    <a:pt x="4965192" y="3435096"/>
                  </a:moveTo>
                  <a:lnTo>
                    <a:pt x="4965192" y="3593592"/>
                  </a:lnTo>
                </a:path>
                <a:path w="5412105" h="3904615">
                  <a:moveTo>
                    <a:pt x="4965192" y="3043428"/>
                  </a:moveTo>
                  <a:lnTo>
                    <a:pt x="4965192" y="3203448"/>
                  </a:lnTo>
                </a:path>
                <a:path w="5412105" h="3904615">
                  <a:moveTo>
                    <a:pt x="4965192" y="1481327"/>
                  </a:moveTo>
                  <a:lnTo>
                    <a:pt x="4965192" y="1641348"/>
                  </a:lnTo>
                </a:path>
                <a:path w="5412105" h="3904615">
                  <a:moveTo>
                    <a:pt x="4965192" y="1091184"/>
                  </a:moveTo>
                  <a:lnTo>
                    <a:pt x="4965192" y="1251203"/>
                  </a:lnTo>
                </a:path>
                <a:path w="5412105" h="3904615">
                  <a:moveTo>
                    <a:pt x="4965192" y="1872996"/>
                  </a:moveTo>
                  <a:lnTo>
                    <a:pt x="4965192" y="2031492"/>
                  </a:lnTo>
                </a:path>
                <a:path w="5412105" h="3904615">
                  <a:moveTo>
                    <a:pt x="4965192" y="0"/>
                  </a:moveTo>
                  <a:lnTo>
                    <a:pt x="4965192" y="79248"/>
                  </a:lnTo>
                </a:path>
                <a:path w="5412105" h="3904615">
                  <a:moveTo>
                    <a:pt x="4965192" y="3825240"/>
                  </a:moveTo>
                  <a:lnTo>
                    <a:pt x="4965192" y="3904488"/>
                  </a:lnTo>
                </a:path>
                <a:path w="5412105" h="3904615">
                  <a:moveTo>
                    <a:pt x="4518659" y="1872996"/>
                  </a:moveTo>
                  <a:lnTo>
                    <a:pt x="4518659" y="2031492"/>
                  </a:lnTo>
                </a:path>
                <a:path w="5412105" h="3904615">
                  <a:moveTo>
                    <a:pt x="4518659" y="1091184"/>
                  </a:moveTo>
                  <a:lnTo>
                    <a:pt x="4518659" y="1251203"/>
                  </a:lnTo>
                </a:path>
                <a:path w="5412105" h="3904615">
                  <a:moveTo>
                    <a:pt x="4518659" y="0"/>
                  </a:moveTo>
                  <a:lnTo>
                    <a:pt x="4518659" y="79248"/>
                  </a:lnTo>
                </a:path>
                <a:path w="5412105" h="3904615">
                  <a:moveTo>
                    <a:pt x="4518659" y="3043428"/>
                  </a:moveTo>
                  <a:lnTo>
                    <a:pt x="4518659" y="3203448"/>
                  </a:lnTo>
                </a:path>
                <a:path w="5412105" h="3904615">
                  <a:moveTo>
                    <a:pt x="4518659" y="1481327"/>
                  </a:moveTo>
                  <a:lnTo>
                    <a:pt x="4518659" y="1641348"/>
                  </a:lnTo>
                </a:path>
                <a:path w="5412105" h="3904615">
                  <a:moveTo>
                    <a:pt x="4518659" y="2653284"/>
                  </a:moveTo>
                  <a:lnTo>
                    <a:pt x="4518659" y="2813304"/>
                  </a:lnTo>
                </a:path>
                <a:path w="5412105" h="3904615">
                  <a:moveTo>
                    <a:pt x="4518659" y="701039"/>
                  </a:moveTo>
                  <a:lnTo>
                    <a:pt x="4518659" y="861060"/>
                  </a:lnTo>
                </a:path>
                <a:path w="5412105" h="3904615">
                  <a:moveTo>
                    <a:pt x="4518659" y="3825240"/>
                  </a:moveTo>
                  <a:lnTo>
                    <a:pt x="4518659" y="3904488"/>
                  </a:lnTo>
                </a:path>
                <a:path w="5412105" h="3904615">
                  <a:moveTo>
                    <a:pt x="4518659" y="310896"/>
                  </a:moveTo>
                  <a:lnTo>
                    <a:pt x="4518659" y="469391"/>
                  </a:lnTo>
                </a:path>
                <a:path w="5412105" h="3904615">
                  <a:moveTo>
                    <a:pt x="4518659" y="2263140"/>
                  </a:moveTo>
                  <a:lnTo>
                    <a:pt x="4518659" y="2423160"/>
                  </a:lnTo>
                </a:path>
                <a:path w="5412105" h="3904615">
                  <a:moveTo>
                    <a:pt x="4518659" y="3435096"/>
                  </a:moveTo>
                  <a:lnTo>
                    <a:pt x="4518659" y="3593592"/>
                  </a:lnTo>
                </a:path>
                <a:path w="5412105" h="3904615">
                  <a:moveTo>
                    <a:pt x="4070604" y="1481327"/>
                  </a:moveTo>
                  <a:lnTo>
                    <a:pt x="4070604" y="1641348"/>
                  </a:lnTo>
                </a:path>
                <a:path w="5412105" h="3904615">
                  <a:moveTo>
                    <a:pt x="4070604" y="1091184"/>
                  </a:moveTo>
                  <a:lnTo>
                    <a:pt x="4070604" y="1251203"/>
                  </a:lnTo>
                </a:path>
                <a:path w="5412105" h="3904615">
                  <a:moveTo>
                    <a:pt x="4070604" y="701039"/>
                  </a:moveTo>
                  <a:lnTo>
                    <a:pt x="4070604" y="861060"/>
                  </a:lnTo>
                </a:path>
                <a:path w="5412105" h="3904615">
                  <a:moveTo>
                    <a:pt x="4070604" y="310896"/>
                  </a:moveTo>
                  <a:lnTo>
                    <a:pt x="4070604" y="469391"/>
                  </a:lnTo>
                </a:path>
                <a:path w="5412105" h="3904615">
                  <a:moveTo>
                    <a:pt x="4070604" y="1872996"/>
                  </a:moveTo>
                  <a:lnTo>
                    <a:pt x="4070604" y="2031492"/>
                  </a:lnTo>
                </a:path>
                <a:path w="5412105" h="3904615">
                  <a:moveTo>
                    <a:pt x="4070604" y="2263140"/>
                  </a:moveTo>
                  <a:lnTo>
                    <a:pt x="4070604" y="3904488"/>
                  </a:lnTo>
                </a:path>
                <a:path w="5412105" h="3904615">
                  <a:moveTo>
                    <a:pt x="4070604" y="0"/>
                  </a:moveTo>
                  <a:lnTo>
                    <a:pt x="4070604" y="79248"/>
                  </a:lnTo>
                </a:path>
                <a:path w="5412105" h="3904615">
                  <a:moveTo>
                    <a:pt x="3624072" y="0"/>
                  </a:moveTo>
                  <a:lnTo>
                    <a:pt x="3624072" y="3904488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30212" y="2237231"/>
              <a:ext cx="1988820" cy="2966085"/>
            </a:xfrm>
            <a:custGeom>
              <a:avLst/>
              <a:gdLst/>
              <a:ahLst/>
              <a:cxnLst/>
              <a:rect l="l" t="t" r="r" b="b"/>
              <a:pathLst>
                <a:path w="1988820" h="2966085">
                  <a:moveTo>
                    <a:pt x="1988820" y="2734056"/>
                  </a:moveTo>
                  <a:lnTo>
                    <a:pt x="297180" y="2734056"/>
                  </a:lnTo>
                  <a:lnTo>
                    <a:pt x="297180" y="2965704"/>
                  </a:lnTo>
                  <a:lnTo>
                    <a:pt x="1988820" y="2965704"/>
                  </a:lnTo>
                  <a:lnTo>
                    <a:pt x="1988820" y="2734056"/>
                  </a:lnTo>
                  <a:close/>
                </a:path>
                <a:path w="1988820" h="2966085">
                  <a:moveTo>
                    <a:pt x="1988820" y="2343912"/>
                  </a:moveTo>
                  <a:lnTo>
                    <a:pt x="240792" y="2343912"/>
                  </a:lnTo>
                  <a:lnTo>
                    <a:pt x="240792" y="2574036"/>
                  </a:lnTo>
                  <a:lnTo>
                    <a:pt x="1988820" y="2574036"/>
                  </a:lnTo>
                  <a:lnTo>
                    <a:pt x="1988820" y="2343912"/>
                  </a:lnTo>
                  <a:close/>
                </a:path>
                <a:path w="1988820" h="2966085">
                  <a:moveTo>
                    <a:pt x="1988820" y="781812"/>
                  </a:moveTo>
                  <a:lnTo>
                    <a:pt x="89916" y="781812"/>
                  </a:lnTo>
                  <a:lnTo>
                    <a:pt x="89916" y="1011936"/>
                  </a:lnTo>
                  <a:lnTo>
                    <a:pt x="1988820" y="1011936"/>
                  </a:lnTo>
                  <a:lnTo>
                    <a:pt x="1988820" y="781812"/>
                  </a:lnTo>
                  <a:close/>
                </a:path>
                <a:path w="1988820" h="2966085">
                  <a:moveTo>
                    <a:pt x="1988820" y="391668"/>
                  </a:moveTo>
                  <a:lnTo>
                    <a:pt x="45720" y="391668"/>
                  </a:lnTo>
                  <a:lnTo>
                    <a:pt x="45720" y="621792"/>
                  </a:lnTo>
                  <a:lnTo>
                    <a:pt x="1988820" y="621792"/>
                  </a:lnTo>
                  <a:lnTo>
                    <a:pt x="1988820" y="391668"/>
                  </a:lnTo>
                  <a:close/>
                </a:path>
                <a:path w="1988820" h="2966085">
                  <a:moveTo>
                    <a:pt x="1988820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1988820" y="231648"/>
                  </a:lnTo>
                  <a:lnTo>
                    <a:pt x="1988820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50380" y="1847087"/>
              <a:ext cx="2169160" cy="3746500"/>
            </a:xfrm>
            <a:custGeom>
              <a:avLst/>
              <a:gdLst/>
              <a:ahLst/>
              <a:cxnLst/>
              <a:rect l="l" t="t" r="r" b="b"/>
              <a:pathLst>
                <a:path w="2169159" h="3746500">
                  <a:moveTo>
                    <a:pt x="2168652" y="3514344"/>
                  </a:moveTo>
                  <a:lnTo>
                    <a:pt x="495300" y="3514344"/>
                  </a:lnTo>
                  <a:lnTo>
                    <a:pt x="495300" y="3745992"/>
                  </a:lnTo>
                  <a:lnTo>
                    <a:pt x="2168652" y="3745992"/>
                  </a:lnTo>
                  <a:lnTo>
                    <a:pt x="2168652" y="3514344"/>
                  </a:lnTo>
                  <a:close/>
                </a:path>
                <a:path w="2169159" h="3746500">
                  <a:moveTo>
                    <a:pt x="2168652" y="2343912"/>
                  </a:moveTo>
                  <a:lnTo>
                    <a:pt x="417576" y="2343912"/>
                  </a:lnTo>
                  <a:lnTo>
                    <a:pt x="417576" y="2574036"/>
                  </a:lnTo>
                  <a:lnTo>
                    <a:pt x="2168652" y="2574036"/>
                  </a:lnTo>
                  <a:lnTo>
                    <a:pt x="2168652" y="2343912"/>
                  </a:lnTo>
                  <a:close/>
                </a:path>
                <a:path w="2169159" h="3746500">
                  <a:moveTo>
                    <a:pt x="2168652" y="1952244"/>
                  </a:moveTo>
                  <a:lnTo>
                    <a:pt x="364236" y="1952244"/>
                  </a:lnTo>
                  <a:lnTo>
                    <a:pt x="364236" y="2183892"/>
                  </a:lnTo>
                  <a:lnTo>
                    <a:pt x="2168652" y="2183892"/>
                  </a:lnTo>
                  <a:lnTo>
                    <a:pt x="2168652" y="1952244"/>
                  </a:lnTo>
                  <a:close/>
                </a:path>
                <a:path w="2169159" h="3746500">
                  <a:moveTo>
                    <a:pt x="2168652" y="1562100"/>
                  </a:moveTo>
                  <a:lnTo>
                    <a:pt x="364236" y="1562100"/>
                  </a:lnTo>
                  <a:lnTo>
                    <a:pt x="364236" y="1793748"/>
                  </a:lnTo>
                  <a:lnTo>
                    <a:pt x="2168652" y="1793748"/>
                  </a:lnTo>
                  <a:lnTo>
                    <a:pt x="2168652" y="1562100"/>
                  </a:lnTo>
                  <a:close/>
                </a:path>
                <a:path w="2169159" h="3746500">
                  <a:moveTo>
                    <a:pt x="2168652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168652" y="231648"/>
                  </a:lnTo>
                  <a:lnTo>
                    <a:pt x="2168652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019032" y="1767839"/>
              <a:ext cx="0" cy="3904615"/>
            </a:xfrm>
            <a:custGeom>
              <a:avLst/>
              <a:gdLst/>
              <a:ahLst/>
              <a:cxnLst/>
              <a:rect l="l" t="t" r="r" b="b"/>
              <a:pathLst>
                <a:path h="3904615">
                  <a:moveTo>
                    <a:pt x="0" y="390448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82133" y="2398013"/>
              <a:ext cx="2323465" cy="2326005"/>
            </a:xfrm>
            <a:custGeom>
              <a:avLst/>
              <a:gdLst/>
              <a:ahLst/>
              <a:cxnLst/>
              <a:rect l="l" t="t" r="r" b="b"/>
              <a:pathLst>
                <a:path w="2323465" h="2326004">
                  <a:moveTo>
                    <a:pt x="327660" y="0"/>
                  </a:moveTo>
                  <a:lnTo>
                    <a:pt x="2322575" y="1555877"/>
                  </a:lnTo>
                </a:path>
                <a:path w="2323465" h="2326004">
                  <a:moveTo>
                    <a:pt x="0" y="2326005"/>
                  </a:moveTo>
                  <a:lnTo>
                    <a:pt x="2322575" y="1175003"/>
                  </a:lnTo>
                </a:path>
                <a:path w="2323465" h="2326004">
                  <a:moveTo>
                    <a:pt x="161543" y="778763"/>
                  </a:moveTo>
                  <a:lnTo>
                    <a:pt x="2323465" y="1949577"/>
                  </a:lnTo>
                </a:path>
              </a:pathLst>
            </a:custGeom>
            <a:ln w="19050">
              <a:solidFill>
                <a:srgbClr val="1F4E79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109976" y="5749848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001F5F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33013" y="5749848"/>
            <a:ext cx="1809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20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00983" y="5749848"/>
            <a:ext cx="1797050" cy="57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>
              <a:lnSpc>
                <a:spcPct val="100000"/>
              </a:lnSpc>
              <a:spcBef>
                <a:spcPts val="100"/>
              </a:spcBef>
              <a:tabLst>
                <a:tab pos="667385" algn="l"/>
                <a:tab pos="1129665" algn="l"/>
                <a:tab pos="1552575" algn="l"/>
              </a:tabLst>
            </a:pP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40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60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80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100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-</a:t>
            </a:r>
            <a:r>
              <a:rPr sz="1300" b="1" spc="-5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професійні</a:t>
            </a:r>
            <a:r>
              <a:rPr sz="1300" b="1" spc="-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alibri"/>
                <a:cs typeface="Calibri"/>
              </a:rPr>
              <a:t>навички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8480">
              <a:lnSpc>
                <a:spcPct val="100000"/>
              </a:lnSpc>
              <a:spcBef>
                <a:spcPts val="105"/>
              </a:spcBef>
            </a:pPr>
            <a:r>
              <a:rPr dirty="0"/>
              <a:t>Рейтинг</a:t>
            </a:r>
            <a:r>
              <a:rPr spc="-45" dirty="0"/>
              <a:t> </a:t>
            </a:r>
            <a:r>
              <a:rPr dirty="0"/>
              <a:t>попиту</a:t>
            </a:r>
            <a:r>
              <a:rPr spc="-55" dirty="0"/>
              <a:t> </a:t>
            </a:r>
            <a:r>
              <a:rPr dirty="0"/>
              <a:t>на</a:t>
            </a:r>
            <a:r>
              <a:rPr spc="-35" dirty="0"/>
              <a:t> </a:t>
            </a:r>
            <a:r>
              <a:rPr dirty="0"/>
              <a:t>навички</a:t>
            </a:r>
            <a:r>
              <a:rPr spc="-60" dirty="0"/>
              <a:t> </a:t>
            </a:r>
            <a:r>
              <a:rPr dirty="0"/>
              <a:t>на</a:t>
            </a:r>
            <a:r>
              <a:rPr spc="-35" dirty="0"/>
              <a:t> </a:t>
            </a:r>
            <a:r>
              <a:rPr dirty="0"/>
              <a:t>думку</a:t>
            </a:r>
            <a:r>
              <a:rPr spc="-30" dirty="0"/>
              <a:t> </a:t>
            </a:r>
            <a:r>
              <a:rPr spc="-10" dirty="0"/>
              <a:t>роботодавців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pc="-10" dirty="0"/>
          </a:p>
          <a:p>
            <a:pPr marR="2243455" algn="r">
              <a:lnSpc>
                <a:spcPct val="100000"/>
              </a:lnSpc>
              <a:spcBef>
                <a:spcPts val="5"/>
              </a:spcBef>
            </a:pP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Відповідальність</a:t>
            </a:r>
            <a:endParaRPr sz="1200">
              <a:latin typeface="Calibri"/>
              <a:cs typeface="Calibri"/>
            </a:endParaRPr>
          </a:p>
          <a:p>
            <a:pPr marR="2030095" algn="ctr">
              <a:lnSpc>
                <a:spcPct val="100000"/>
              </a:lnSpc>
              <a:spcBef>
                <a:spcPts val="900"/>
              </a:spcBef>
            </a:pPr>
            <a:r>
              <a:rPr sz="1200" b="0" spc="-20" dirty="0">
                <a:solidFill>
                  <a:srgbClr val="001F5F"/>
                </a:solidFill>
                <a:latin typeface="Calibri"/>
                <a:cs typeface="Calibri"/>
              </a:rPr>
              <a:t>Усна </a:t>
            </a:r>
            <a:r>
              <a:rPr sz="1200" b="0" dirty="0">
                <a:solidFill>
                  <a:srgbClr val="001F5F"/>
                </a:solidFill>
                <a:latin typeface="Calibri"/>
                <a:cs typeface="Calibri"/>
              </a:rPr>
              <a:t>та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dirty="0">
                <a:solidFill>
                  <a:srgbClr val="001F5F"/>
                </a:solidFill>
                <a:latin typeface="Calibri"/>
                <a:cs typeface="Calibri"/>
              </a:rPr>
              <a:t>письмова</a:t>
            </a:r>
            <a:r>
              <a:rPr sz="1200" b="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комунікація</a:t>
            </a:r>
            <a:r>
              <a:rPr sz="1200" b="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50" dirty="0">
                <a:solidFill>
                  <a:srgbClr val="001F5F"/>
                </a:solidFill>
                <a:latin typeface="Calibri"/>
                <a:cs typeface="Calibri"/>
              </a:rPr>
              <a:t>з</a:t>
            </a:r>
            <a:endParaRPr sz="1200">
              <a:latin typeface="Calibri"/>
              <a:cs typeface="Calibri"/>
            </a:endParaRPr>
          </a:p>
          <a:p>
            <a:pPr marR="2029460" algn="ctr">
              <a:lnSpc>
                <a:spcPct val="100000"/>
              </a:lnSpc>
              <a:spcBef>
                <a:spcPts val="25"/>
              </a:spcBef>
            </a:pP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колегами,</a:t>
            </a:r>
            <a:r>
              <a:rPr sz="1200" b="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клієнтами,…</a:t>
            </a:r>
            <a:endParaRPr sz="1200">
              <a:latin typeface="Calibri"/>
              <a:cs typeface="Calibri"/>
            </a:endParaRPr>
          </a:p>
          <a:p>
            <a:pPr marL="12700" marR="2244725" algn="ctr">
              <a:lnSpc>
                <a:spcPct val="101699"/>
              </a:lnSpc>
              <a:spcBef>
                <a:spcPts val="145"/>
              </a:spcBef>
            </a:pPr>
            <a:r>
              <a:rPr sz="1200" b="0" dirty="0">
                <a:solidFill>
                  <a:srgbClr val="001F5F"/>
                </a:solidFill>
                <a:latin typeface="Calibri"/>
                <a:cs typeface="Calibri"/>
              </a:rPr>
              <a:t>Витривкість,</a:t>
            </a:r>
            <a:r>
              <a:rPr sz="1200" b="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dirty="0">
                <a:solidFill>
                  <a:srgbClr val="001F5F"/>
                </a:solidFill>
                <a:latin typeface="Calibri"/>
                <a:cs typeface="Calibri"/>
              </a:rPr>
              <a:t>зібраність,</a:t>
            </a:r>
            <a:r>
              <a:rPr sz="1200" b="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уважність, енергійність</a:t>
            </a:r>
            <a:endParaRPr sz="1200">
              <a:latin typeface="Calibri"/>
              <a:cs typeface="Calibri"/>
            </a:endParaRPr>
          </a:p>
          <a:p>
            <a:pPr marR="2242820" algn="r">
              <a:lnSpc>
                <a:spcPct val="100000"/>
              </a:lnSpc>
              <a:spcBef>
                <a:spcPts val="905"/>
              </a:spcBef>
            </a:pP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Навчатися</a:t>
            </a:r>
            <a:r>
              <a:rPr sz="1200" b="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новому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200">
              <a:latin typeface="Calibri"/>
              <a:cs typeface="Calibri"/>
            </a:endParaRPr>
          </a:p>
          <a:p>
            <a:pPr marL="912494" indent="59690">
              <a:lnSpc>
                <a:spcPct val="100000"/>
              </a:lnSpc>
            </a:pP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Цілеорієнтованість</a:t>
            </a:r>
            <a:endParaRPr sz="1200">
              <a:latin typeface="Calibri"/>
              <a:cs typeface="Calibri"/>
            </a:endParaRPr>
          </a:p>
          <a:p>
            <a:pPr marL="631825" marR="2244090" indent="280035">
              <a:lnSpc>
                <a:spcPct val="162700"/>
              </a:lnSpc>
              <a:spcBef>
                <a:spcPts val="735"/>
              </a:spcBef>
            </a:pP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Порядність,</a:t>
            </a:r>
            <a:r>
              <a:rPr sz="1200" b="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чесність Ведення</a:t>
            </a:r>
            <a:r>
              <a:rPr sz="1200" b="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dirty="0">
                <a:solidFill>
                  <a:srgbClr val="001F5F"/>
                </a:solidFill>
                <a:latin typeface="Calibri"/>
                <a:cs typeface="Calibri"/>
              </a:rPr>
              <a:t>документації</a:t>
            </a:r>
            <a:r>
              <a:rPr sz="1200" b="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25" dirty="0">
                <a:solidFill>
                  <a:srgbClr val="001F5F"/>
                </a:solidFill>
                <a:latin typeface="Calibri"/>
                <a:cs typeface="Calibri"/>
              </a:rPr>
              <a:t>та</a:t>
            </a:r>
            <a:endParaRPr sz="1200">
              <a:latin typeface="Calibri"/>
              <a:cs typeface="Calibri"/>
            </a:endParaRPr>
          </a:p>
          <a:p>
            <a:pPr marL="1092200">
              <a:lnSpc>
                <a:spcPct val="100000"/>
              </a:lnSpc>
              <a:spcBef>
                <a:spcPts val="25"/>
              </a:spcBef>
            </a:pP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звітування</a:t>
            </a:r>
            <a:endParaRPr sz="1200">
              <a:latin typeface="Calibri"/>
              <a:cs typeface="Calibri"/>
            </a:endParaRPr>
          </a:p>
          <a:p>
            <a:pPr marL="225425" marR="2243455" indent="888365">
              <a:lnSpc>
                <a:spcPct val="162600"/>
              </a:lnSpc>
              <a:spcBef>
                <a:spcPts val="5"/>
              </a:spcBef>
            </a:pP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Робота</a:t>
            </a:r>
            <a:r>
              <a:rPr sz="1200" b="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команді </a:t>
            </a:r>
            <a:r>
              <a:rPr sz="1200" b="0" dirty="0">
                <a:solidFill>
                  <a:srgbClr val="001F5F"/>
                </a:solidFill>
                <a:latin typeface="Calibri"/>
                <a:cs typeface="Calibri"/>
              </a:rPr>
              <a:t>Вручну</a:t>
            </a:r>
            <a:r>
              <a:rPr sz="1200" b="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виконувати</a:t>
            </a:r>
            <a:r>
              <a:rPr sz="1200" b="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професійні</a:t>
            </a:r>
            <a:endParaRPr sz="1200">
              <a:latin typeface="Calibri"/>
              <a:cs typeface="Calibri"/>
            </a:endParaRPr>
          </a:p>
          <a:p>
            <a:pPr marL="911225">
              <a:lnSpc>
                <a:spcPct val="100000"/>
              </a:lnSpc>
              <a:spcBef>
                <a:spcPts val="20"/>
              </a:spcBef>
            </a:pP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завдання</a:t>
            </a:r>
            <a:endParaRPr sz="1200">
              <a:latin typeface="Calibri"/>
              <a:cs typeface="Calibri"/>
            </a:endParaRPr>
          </a:p>
          <a:p>
            <a:pPr marL="12700" marR="2279015" indent="19685">
              <a:lnSpc>
                <a:spcPct val="101699"/>
              </a:lnSpc>
              <a:spcBef>
                <a:spcPts val="145"/>
              </a:spcBef>
            </a:pP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Використання</a:t>
            </a:r>
            <a:r>
              <a:rPr sz="1200" b="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комп’ютеру,</a:t>
            </a:r>
            <a:r>
              <a:rPr sz="1200" b="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20" dirty="0">
                <a:solidFill>
                  <a:srgbClr val="001F5F"/>
                </a:solidFill>
                <a:latin typeface="Calibri"/>
                <a:cs typeface="Calibri"/>
              </a:rPr>
              <a:t>інших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електронних</a:t>
            </a:r>
            <a:r>
              <a:rPr sz="1200" b="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гаджетів</a:t>
            </a:r>
            <a:r>
              <a:rPr sz="1200" b="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0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sz="1200" b="0" spc="-10" dirty="0">
                <a:solidFill>
                  <a:srgbClr val="001F5F"/>
                </a:solidFill>
                <a:latin typeface="Calibri"/>
                <a:cs typeface="Calibri"/>
              </a:rPr>
              <a:t>роботи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40602" y="1402841"/>
            <a:ext cx="4977765" cy="4900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3A3838"/>
                </a:solidFill>
                <a:latin typeface="Calibri"/>
                <a:cs typeface="Calibri"/>
              </a:rPr>
              <a:t>Рейтинг</a:t>
            </a:r>
            <a:r>
              <a:rPr sz="1400" b="1" spc="-4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alibri"/>
                <a:cs typeface="Calibri"/>
              </a:rPr>
              <a:t>попиту</a:t>
            </a:r>
            <a:r>
              <a:rPr sz="1400" b="1" spc="-5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alibri"/>
                <a:cs typeface="Calibri"/>
              </a:rPr>
              <a:t>на</a:t>
            </a:r>
            <a:r>
              <a:rPr sz="1400" b="1" spc="-3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alibri"/>
                <a:cs typeface="Calibri"/>
              </a:rPr>
              <a:t>навички</a:t>
            </a:r>
            <a:r>
              <a:rPr sz="1400" b="1" spc="-6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alibri"/>
                <a:cs typeface="Calibri"/>
              </a:rPr>
              <a:t>на</a:t>
            </a:r>
            <a:r>
              <a:rPr sz="1400" b="1" spc="-3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alibri"/>
                <a:cs typeface="Calibri"/>
              </a:rPr>
              <a:t>думку</a:t>
            </a:r>
            <a:r>
              <a:rPr sz="1400" b="1" spc="-3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alibri"/>
                <a:cs typeface="Calibri"/>
              </a:rPr>
              <a:t>працівників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95"/>
              </a:spcBef>
            </a:pPr>
            <a:endParaRPr sz="1400">
              <a:latin typeface="Calibri"/>
              <a:cs typeface="Calibri"/>
            </a:endParaRPr>
          </a:p>
          <a:p>
            <a:pPr marL="1762125" algn="ctr">
              <a:lnSpc>
                <a:spcPct val="100000"/>
              </a:lnSpc>
            </a:pP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Відповідальності</a:t>
            </a:r>
            <a:endParaRPr sz="1200">
              <a:latin typeface="Calibri"/>
              <a:cs typeface="Calibri"/>
            </a:endParaRPr>
          </a:p>
          <a:p>
            <a:pPr marL="2820670" marR="192405" algn="ctr">
              <a:lnSpc>
                <a:spcPct val="101699"/>
              </a:lnSpc>
              <a:spcBef>
                <a:spcPts val="150"/>
              </a:spcBef>
            </a:pP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Дотриманням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 норм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та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 правил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техніки</a:t>
            </a:r>
            <a:r>
              <a:rPr sz="12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безпеки</a:t>
            </a:r>
            <a:endParaRPr sz="1200">
              <a:latin typeface="Calibri"/>
              <a:cs typeface="Calibri"/>
            </a:endParaRPr>
          </a:p>
          <a:p>
            <a:pPr marL="2820670" marR="184150" indent="-635" algn="ctr">
              <a:lnSpc>
                <a:spcPct val="101699"/>
              </a:lnSpc>
              <a:spcBef>
                <a:spcPts val="145"/>
              </a:spcBef>
            </a:pP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Помічати,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визнавати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та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виправляти</a:t>
            </a:r>
            <a:r>
              <a:rPr sz="12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помилки</a:t>
            </a:r>
            <a:r>
              <a:rPr sz="1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(в</a:t>
            </a:r>
            <a:r>
              <a:rPr sz="12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тому…</a:t>
            </a:r>
            <a:endParaRPr sz="1200">
              <a:latin typeface="Calibri"/>
              <a:cs typeface="Calibri"/>
            </a:endParaRPr>
          </a:p>
          <a:p>
            <a:pPr marL="2809875" algn="ctr">
              <a:lnSpc>
                <a:spcPct val="100000"/>
              </a:lnSpc>
              <a:spcBef>
                <a:spcPts val="170"/>
              </a:spcBef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Суворо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дотримуватися</a:t>
            </a:r>
            <a:endParaRPr sz="1200">
              <a:latin typeface="Calibri"/>
              <a:cs typeface="Calibri"/>
            </a:endParaRPr>
          </a:p>
          <a:p>
            <a:pPr marL="2809240" algn="ctr">
              <a:lnSpc>
                <a:spcPct val="100000"/>
              </a:lnSpc>
              <a:spcBef>
                <a:spcPts val="25"/>
              </a:spcBef>
            </a:pP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технологічних</a:t>
            </a:r>
            <a:r>
              <a:rPr sz="12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норм</a:t>
            </a:r>
            <a:r>
              <a:rPr sz="12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та</a:t>
            </a:r>
            <a:r>
              <a:rPr sz="12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інструкцій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200">
              <a:latin typeface="Calibri"/>
              <a:cs typeface="Calibri"/>
            </a:endParaRPr>
          </a:p>
          <a:p>
            <a:pPr marL="2821305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Робота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команді</a:t>
            </a:r>
            <a:endParaRPr sz="1200">
              <a:latin typeface="Calibri"/>
              <a:cs typeface="Calibri"/>
            </a:endParaRPr>
          </a:p>
          <a:p>
            <a:pPr marL="3092450" marR="129539" indent="-271780">
              <a:lnSpc>
                <a:spcPct val="101699"/>
              </a:lnSpc>
              <a:spcBef>
                <a:spcPts val="145"/>
              </a:spcBef>
            </a:pP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Усна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та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письмова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комунікація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001F5F"/>
                </a:solidFill>
                <a:latin typeface="Calibri"/>
                <a:cs typeface="Calibri"/>
              </a:rPr>
              <a:t>з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колегами,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клієнтами,…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200">
              <a:latin typeface="Calibri"/>
              <a:cs typeface="Calibri"/>
            </a:endParaRPr>
          </a:p>
          <a:p>
            <a:pPr marL="2820670">
              <a:lnSpc>
                <a:spcPct val="100000"/>
              </a:lnSpc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Навчатися</a:t>
            </a:r>
            <a:r>
              <a:rPr sz="12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новому</a:t>
            </a:r>
            <a:endParaRPr sz="1200">
              <a:latin typeface="Calibri"/>
              <a:cs typeface="Calibri"/>
            </a:endParaRPr>
          </a:p>
          <a:p>
            <a:pPr marL="3126740" marR="535940" indent="-304800">
              <a:lnSpc>
                <a:spcPct val="101699"/>
              </a:lnSpc>
              <a:spcBef>
                <a:spcPts val="145"/>
              </a:spcBef>
            </a:pP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Забезпечувати</a:t>
            </a:r>
            <a:r>
              <a:rPr sz="12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якість</a:t>
            </a:r>
            <a:r>
              <a:rPr sz="12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без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контролю</a:t>
            </a:r>
            <a:r>
              <a:rPr sz="12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зовні</a:t>
            </a:r>
            <a:endParaRPr sz="1200">
              <a:latin typeface="Calibri"/>
              <a:cs typeface="Calibri"/>
            </a:endParaRPr>
          </a:p>
          <a:p>
            <a:pPr marL="2820670" marR="463550">
              <a:lnSpc>
                <a:spcPct val="213499"/>
              </a:lnSpc>
              <a:spcBef>
                <a:spcPts val="5"/>
              </a:spcBef>
            </a:pP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Економії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ресурсів Управляти</a:t>
            </a:r>
            <a:r>
              <a:rPr sz="12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власним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часом</a:t>
            </a:r>
            <a:endParaRPr sz="1200">
              <a:latin typeface="Calibri"/>
              <a:cs typeface="Calibri"/>
            </a:endParaRPr>
          </a:p>
          <a:p>
            <a:pPr marL="328930">
              <a:lnSpc>
                <a:spcPct val="100000"/>
              </a:lnSpc>
              <a:spcBef>
                <a:spcPts val="920"/>
              </a:spcBef>
              <a:tabLst>
                <a:tab pos="814705" algn="l"/>
                <a:tab pos="1261745" algn="l"/>
                <a:tab pos="1708785" algn="l"/>
                <a:tab pos="2155825" algn="l"/>
                <a:tab pos="2640965" algn="l"/>
              </a:tabLst>
            </a:pP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100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80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60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40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20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200" spc="-50" dirty="0">
                <a:solidFill>
                  <a:srgbClr val="001F5F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-</a:t>
            </a:r>
            <a:r>
              <a:rPr sz="1300" b="1" spc="-3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розрив</a:t>
            </a:r>
            <a:r>
              <a:rPr sz="1300" b="1" spc="-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у</a:t>
            </a:r>
            <a:r>
              <a:rPr sz="1300" b="1" spc="-3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рейтингу</a:t>
            </a:r>
            <a:r>
              <a:rPr sz="1300" b="1" spc="-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навичок</a:t>
            </a:r>
            <a:r>
              <a:rPr sz="1300" b="1" spc="-3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на</a:t>
            </a:r>
            <a:r>
              <a:rPr sz="1300" b="1" spc="-2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думку</a:t>
            </a:r>
            <a:r>
              <a:rPr sz="1300" b="1" spc="-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роботодавців</a:t>
            </a:r>
            <a:r>
              <a:rPr sz="1300" b="1" spc="254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та</a:t>
            </a:r>
            <a:r>
              <a:rPr sz="1300" b="1" spc="-3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alibri"/>
                <a:cs typeface="Calibri"/>
              </a:rPr>
              <a:t>працівників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062227" y="6103620"/>
            <a:ext cx="378460" cy="477520"/>
            <a:chOff x="1062227" y="6103620"/>
            <a:chExt cx="378460" cy="477520"/>
          </a:xfrm>
        </p:grpSpPr>
        <p:sp>
          <p:nvSpPr>
            <p:cNvPr id="23" name="object 23"/>
            <p:cNvSpPr/>
            <p:nvPr/>
          </p:nvSpPr>
          <p:spPr>
            <a:xfrm>
              <a:off x="1062227" y="6103620"/>
              <a:ext cx="378460" cy="220979"/>
            </a:xfrm>
            <a:custGeom>
              <a:avLst/>
              <a:gdLst/>
              <a:ahLst/>
              <a:cxnLst/>
              <a:rect l="l" t="t" r="r" b="b"/>
              <a:pathLst>
                <a:path w="378459" h="220979">
                  <a:moveTo>
                    <a:pt x="377952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377952" y="220979"/>
                  </a:lnTo>
                  <a:lnTo>
                    <a:pt x="377952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62227" y="6358128"/>
              <a:ext cx="378460" cy="222885"/>
            </a:xfrm>
            <a:custGeom>
              <a:avLst/>
              <a:gdLst/>
              <a:ahLst/>
              <a:cxnLst/>
              <a:rect l="l" t="t" r="r" b="b"/>
              <a:pathLst>
                <a:path w="378459" h="222884">
                  <a:moveTo>
                    <a:pt x="377952" y="0"/>
                  </a:moveTo>
                  <a:lnTo>
                    <a:pt x="0" y="0"/>
                  </a:lnTo>
                  <a:lnTo>
                    <a:pt x="0" y="222504"/>
                  </a:lnTo>
                  <a:lnTo>
                    <a:pt x="377952" y="222504"/>
                  </a:lnTo>
                  <a:lnTo>
                    <a:pt x="37795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517396" y="5980582"/>
            <a:ext cx="1450340" cy="62230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01600" indent="-88900">
              <a:lnSpc>
                <a:spcPct val="100000"/>
              </a:lnSpc>
              <a:spcBef>
                <a:spcPts val="890"/>
              </a:spcBef>
              <a:buChar char="-"/>
              <a:tabLst>
                <a:tab pos="101600" algn="l"/>
              </a:tabLst>
            </a:pP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загальні</a:t>
            </a:r>
            <a:r>
              <a:rPr sz="1300" b="1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alibri"/>
                <a:cs typeface="Calibri"/>
              </a:rPr>
              <a:t>навички</a:t>
            </a:r>
            <a:endParaRPr sz="1300">
              <a:latin typeface="Calibri"/>
              <a:cs typeface="Calibri"/>
            </a:endParaRPr>
          </a:p>
          <a:p>
            <a:pPr marL="101600" indent="-88900">
              <a:lnSpc>
                <a:spcPct val="100000"/>
              </a:lnSpc>
              <a:spcBef>
                <a:spcPts val="790"/>
              </a:spcBef>
              <a:buChar char="-"/>
              <a:tabLst>
                <a:tab pos="101600" algn="l"/>
              </a:tabLst>
            </a:pPr>
            <a:r>
              <a:rPr sz="1300" b="1" dirty="0">
                <a:solidFill>
                  <a:srgbClr val="3A3838"/>
                </a:solidFill>
                <a:latin typeface="Calibri"/>
                <a:cs typeface="Calibri"/>
              </a:rPr>
              <a:t>загальні</a:t>
            </a:r>
            <a:r>
              <a:rPr sz="1300" b="1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alibri"/>
                <a:cs typeface="Calibri"/>
              </a:rPr>
              <a:t>дефіцитні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345179" y="6106667"/>
            <a:ext cx="378460" cy="220979"/>
          </a:xfrm>
          <a:custGeom>
            <a:avLst/>
            <a:gdLst/>
            <a:ahLst/>
            <a:cxnLst/>
            <a:rect l="l" t="t" r="r" b="b"/>
            <a:pathLst>
              <a:path w="378460" h="220979">
                <a:moveTo>
                  <a:pt x="377951" y="0"/>
                </a:moveTo>
                <a:lnTo>
                  <a:pt x="0" y="0"/>
                </a:lnTo>
                <a:lnTo>
                  <a:pt x="0" y="220979"/>
                </a:lnTo>
                <a:lnTo>
                  <a:pt x="377951" y="220979"/>
                </a:lnTo>
                <a:lnTo>
                  <a:pt x="37795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936741" y="6214109"/>
            <a:ext cx="327660" cy="0"/>
          </a:xfrm>
          <a:custGeom>
            <a:avLst/>
            <a:gdLst/>
            <a:ahLst/>
            <a:cxnLst/>
            <a:rect l="l" t="t" r="r" b="b"/>
            <a:pathLst>
              <a:path w="327660">
                <a:moveTo>
                  <a:pt x="0" y="0"/>
                </a:moveTo>
                <a:lnTo>
                  <a:pt x="327406" y="0"/>
                </a:lnTo>
              </a:path>
            </a:pathLst>
          </a:custGeom>
          <a:ln w="19050">
            <a:solidFill>
              <a:srgbClr val="1F4E79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209794" y="1960626"/>
            <a:ext cx="1621155" cy="0"/>
          </a:xfrm>
          <a:custGeom>
            <a:avLst/>
            <a:gdLst/>
            <a:ahLst/>
            <a:cxnLst/>
            <a:rect l="l" t="t" r="r" b="b"/>
            <a:pathLst>
              <a:path w="1621154">
                <a:moveTo>
                  <a:pt x="0" y="0"/>
                </a:moveTo>
                <a:lnTo>
                  <a:pt x="1620774" y="0"/>
                </a:lnTo>
              </a:path>
            </a:pathLst>
          </a:custGeom>
          <a:ln w="19050">
            <a:solidFill>
              <a:srgbClr val="1F4E79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2472" y="3034283"/>
            <a:ext cx="449580" cy="524510"/>
          </a:xfrm>
          <a:custGeom>
            <a:avLst/>
            <a:gdLst/>
            <a:ahLst/>
            <a:cxnLst/>
            <a:rect l="l" t="t" r="r" b="b"/>
            <a:pathLst>
              <a:path w="449580" h="524510">
                <a:moveTo>
                  <a:pt x="337184" y="0"/>
                </a:moveTo>
                <a:lnTo>
                  <a:pt x="112394" y="0"/>
                </a:lnTo>
                <a:lnTo>
                  <a:pt x="112394" y="299465"/>
                </a:lnTo>
                <a:lnTo>
                  <a:pt x="0" y="299465"/>
                </a:lnTo>
                <a:lnTo>
                  <a:pt x="224789" y="524255"/>
                </a:lnTo>
                <a:lnTo>
                  <a:pt x="449579" y="299465"/>
                </a:lnTo>
                <a:lnTo>
                  <a:pt x="337184" y="299465"/>
                </a:lnTo>
                <a:lnTo>
                  <a:pt x="337184" y="0"/>
                </a:lnTo>
                <a:close/>
              </a:path>
            </a:pathLst>
          </a:custGeom>
          <a:solidFill>
            <a:srgbClr val="92C2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07491" y="1120139"/>
            <a:ext cx="11313160" cy="5405755"/>
            <a:chOff x="507491" y="1120139"/>
            <a:chExt cx="11313160" cy="5405755"/>
          </a:xfrm>
        </p:grpSpPr>
        <p:sp>
          <p:nvSpPr>
            <p:cNvPr id="4" name="object 4"/>
            <p:cNvSpPr/>
            <p:nvPr/>
          </p:nvSpPr>
          <p:spPr>
            <a:xfrm>
              <a:off x="507492" y="1120139"/>
              <a:ext cx="5747385" cy="1922145"/>
            </a:xfrm>
            <a:custGeom>
              <a:avLst/>
              <a:gdLst/>
              <a:ahLst/>
              <a:cxnLst/>
              <a:rect l="l" t="t" r="r" b="b"/>
              <a:pathLst>
                <a:path w="5747385" h="1922145">
                  <a:moveTo>
                    <a:pt x="5747004" y="1076706"/>
                  </a:moveTo>
                  <a:lnTo>
                    <a:pt x="5476494" y="806196"/>
                  </a:lnTo>
                  <a:lnTo>
                    <a:pt x="5476494" y="941451"/>
                  </a:lnTo>
                  <a:lnTo>
                    <a:pt x="4837176" y="941451"/>
                  </a:lnTo>
                  <a:lnTo>
                    <a:pt x="4837176" y="0"/>
                  </a:lnTo>
                  <a:lnTo>
                    <a:pt x="0" y="0"/>
                  </a:lnTo>
                  <a:lnTo>
                    <a:pt x="0" y="1921764"/>
                  </a:lnTo>
                  <a:lnTo>
                    <a:pt x="4837176" y="1921764"/>
                  </a:lnTo>
                  <a:lnTo>
                    <a:pt x="4837176" y="1211961"/>
                  </a:lnTo>
                  <a:lnTo>
                    <a:pt x="5476494" y="1211961"/>
                  </a:lnTo>
                  <a:lnTo>
                    <a:pt x="5476494" y="1347216"/>
                  </a:lnTo>
                  <a:lnTo>
                    <a:pt x="5747004" y="1076706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83095" y="1120139"/>
              <a:ext cx="5233670" cy="3211195"/>
            </a:xfrm>
            <a:custGeom>
              <a:avLst/>
              <a:gdLst/>
              <a:ahLst/>
              <a:cxnLst/>
              <a:rect l="l" t="t" r="r" b="b"/>
              <a:pathLst>
                <a:path w="5233670" h="3211195">
                  <a:moveTo>
                    <a:pt x="5233415" y="0"/>
                  </a:moveTo>
                  <a:lnTo>
                    <a:pt x="0" y="0"/>
                  </a:lnTo>
                  <a:lnTo>
                    <a:pt x="0" y="3211068"/>
                  </a:lnTo>
                  <a:lnTo>
                    <a:pt x="5233415" y="3211068"/>
                  </a:lnTo>
                  <a:lnTo>
                    <a:pt x="5233415" y="0"/>
                  </a:lnTo>
                  <a:close/>
                </a:path>
              </a:pathLst>
            </a:custGeom>
            <a:solidFill>
              <a:srgbClr val="DE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83680" y="4870704"/>
              <a:ext cx="5236845" cy="1655445"/>
            </a:xfrm>
            <a:custGeom>
              <a:avLst/>
              <a:gdLst/>
              <a:ahLst/>
              <a:cxnLst/>
              <a:rect l="l" t="t" r="r" b="b"/>
              <a:pathLst>
                <a:path w="5236845" h="1655445">
                  <a:moveTo>
                    <a:pt x="5236464" y="0"/>
                  </a:moveTo>
                  <a:lnTo>
                    <a:pt x="0" y="0"/>
                  </a:lnTo>
                  <a:lnTo>
                    <a:pt x="0" y="1655064"/>
                  </a:lnTo>
                  <a:lnTo>
                    <a:pt x="5236464" y="1655064"/>
                  </a:lnTo>
                  <a:lnTo>
                    <a:pt x="5236464" y="0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7491" y="3666744"/>
              <a:ext cx="4837430" cy="2859405"/>
            </a:xfrm>
            <a:custGeom>
              <a:avLst/>
              <a:gdLst/>
              <a:ahLst/>
              <a:cxnLst/>
              <a:rect l="l" t="t" r="r" b="b"/>
              <a:pathLst>
                <a:path w="4837430" h="2859404">
                  <a:moveTo>
                    <a:pt x="4837176" y="0"/>
                  </a:moveTo>
                  <a:lnTo>
                    <a:pt x="0" y="0"/>
                  </a:lnTo>
                  <a:lnTo>
                    <a:pt x="0" y="2859023"/>
                  </a:lnTo>
                  <a:lnTo>
                    <a:pt x="4837176" y="2859023"/>
                  </a:lnTo>
                  <a:lnTo>
                    <a:pt x="4837176" y="0"/>
                  </a:lnTo>
                  <a:close/>
                </a:path>
              </a:pathLst>
            </a:custGeom>
            <a:solidFill>
              <a:srgbClr val="DE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algn="just">
              <a:lnSpc>
                <a:spcPts val="2380"/>
              </a:lnSpc>
              <a:spcBef>
                <a:spcPts val="390"/>
              </a:spcBef>
            </a:pPr>
            <a:r>
              <a:rPr dirty="0"/>
              <a:t>Дефіцити</a:t>
            </a:r>
            <a:r>
              <a:rPr spc="-65" dirty="0"/>
              <a:t> </a:t>
            </a:r>
            <a:r>
              <a:rPr dirty="0"/>
              <a:t>робочої</a:t>
            </a:r>
            <a:r>
              <a:rPr spc="-60" dirty="0"/>
              <a:t> </a:t>
            </a:r>
            <a:r>
              <a:rPr dirty="0"/>
              <a:t>сили</a:t>
            </a:r>
            <a:r>
              <a:rPr spc="-80" dirty="0"/>
              <a:t> </a:t>
            </a:r>
            <a:r>
              <a:rPr dirty="0"/>
              <a:t>структурні,</a:t>
            </a:r>
            <a:r>
              <a:rPr spc="-50" dirty="0"/>
              <a:t> </a:t>
            </a:r>
            <a:r>
              <a:rPr dirty="0"/>
              <a:t>значно</a:t>
            </a:r>
            <a:r>
              <a:rPr spc="-100" dirty="0"/>
              <a:t> </a:t>
            </a:r>
            <a:r>
              <a:rPr dirty="0"/>
              <a:t>менше</a:t>
            </a:r>
            <a:r>
              <a:rPr spc="-85" dirty="0"/>
              <a:t> </a:t>
            </a:r>
            <a:r>
              <a:rPr dirty="0"/>
              <a:t>залежать</a:t>
            </a:r>
            <a:r>
              <a:rPr spc="-85" dirty="0"/>
              <a:t> </a:t>
            </a:r>
            <a:r>
              <a:rPr dirty="0"/>
              <a:t>від</a:t>
            </a:r>
            <a:r>
              <a:rPr spc="-85" dirty="0"/>
              <a:t> </a:t>
            </a:r>
            <a:r>
              <a:rPr spc="-10" dirty="0"/>
              <a:t>кількості населення,</a:t>
            </a:r>
            <a:r>
              <a:rPr spc="-80" dirty="0"/>
              <a:t> </a:t>
            </a:r>
            <a:r>
              <a:rPr dirty="0"/>
              <a:t>ніж</a:t>
            </a:r>
            <a:r>
              <a:rPr spc="-75" dirty="0"/>
              <a:t> </a:t>
            </a:r>
            <a:r>
              <a:rPr dirty="0"/>
              <a:t>від</a:t>
            </a:r>
            <a:r>
              <a:rPr spc="-70" dirty="0"/>
              <a:t> </a:t>
            </a:r>
            <a:r>
              <a:rPr spc="-10" dirty="0"/>
              <a:t>технологічного,</a:t>
            </a:r>
            <a:r>
              <a:rPr spc="-25" dirty="0"/>
              <a:t> </a:t>
            </a:r>
            <a:r>
              <a:rPr spc="-10" dirty="0"/>
              <a:t>організаційного</a:t>
            </a:r>
            <a:r>
              <a:rPr spc="-60" dirty="0"/>
              <a:t> </a:t>
            </a:r>
            <a:r>
              <a:rPr dirty="0"/>
              <a:t>та</a:t>
            </a:r>
            <a:r>
              <a:rPr spc="-40" dirty="0"/>
              <a:t> </a:t>
            </a:r>
            <a:r>
              <a:rPr spc="-10" dirty="0"/>
              <a:t>фінансового</a:t>
            </a:r>
            <a:r>
              <a:rPr spc="-65" dirty="0"/>
              <a:t> </a:t>
            </a:r>
            <a:r>
              <a:rPr spc="-10" dirty="0"/>
              <a:t>стану трудових</a:t>
            </a:r>
            <a:r>
              <a:rPr spc="-40" dirty="0"/>
              <a:t> </a:t>
            </a:r>
            <a:r>
              <a:rPr dirty="0"/>
              <a:t>відносин</a:t>
            </a:r>
            <a:r>
              <a:rPr spc="-75" dirty="0"/>
              <a:t> </a:t>
            </a:r>
            <a:r>
              <a:rPr dirty="0"/>
              <a:t>і</a:t>
            </a:r>
            <a:r>
              <a:rPr spc="-90" dirty="0"/>
              <a:t> </a:t>
            </a:r>
            <a:r>
              <a:rPr spc="-10" dirty="0"/>
              <a:t>праці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65428" y="1229105"/>
            <a:ext cx="410591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Більшість</a:t>
            </a:r>
            <a:r>
              <a:rPr sz="1600" b="1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галузей</a:t>
            </a:r>
            <a:r>
              <a:rPr sz="1600" b="1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економіки</a:t>
            </a:r>
            <a:r>
              <a:rPr sz="1600" b="1" spc="-6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здатні</a:t>
            </a: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 впоратися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із</a:t>
            </a:r>
            <a:r>
              <a:rPr sz="1600" b="1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кадровим</a:t>
            </a:r>
            <a:r>
              <a:rPr sz="16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дефіцитом</a:t>
            </a:r>
            <a:r>
              <a:rPr sz="1600" b="1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на</a:t>
            </a:r>
            <a:r>
              <a:rPr sz="1600" b="1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наявній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демографічній</a:t>
            </a:r>
            <a:r>
              <a:rPr sz="16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базі.</a:t>
            </a:r>
            <a:endParaRPr sz="1600">
              <a:latin typeface="Calibri"/>
              <a:cs typeface="Calibri"/>
            </a:endParaRPr>
          </a:p>
          <a:p>
            <a:pPr marL="461645" marR="455295" algn="ctr">
              <a:lnSpc>
                <a:spcPct val="100000"/>
              </a:lnSpc>
            </a:pP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Конкуренція</a:t>
            </a:r>
            <a:r>
              <a:rPr sz="16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за</a:t>
            </a:r>
            <a:r>
              <a:rPr sz="16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кращі</a:t>
            </a:r>
            <a:r>
              <a:rPr sz="16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кадри</a:t>
            </a:r>
            <a:r>
              <a:rPr sz="16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суттєво зростатиме.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Замість</a:t>
            </a:r>
            <a:r>
              <a:rPr sz="16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попиту</a:t>
            </a:r>
            <a:r>
              <a:rPr sz="16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на</a:t>
            </a:r>
            <a:r>
              <a:rPr sz="16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робочу</a:t>
            </a:r>
            <a:r>
              <a:rPr sz="16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силу</a:t>
            </a:r>
            <a:r>
              <a:rPr sz="1600" b="1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–</a:t>
            </a:r>
            <a:r>
              <a:rPr sz="16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пропозиція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36977" y="2692399"/>
            <a:ext cx="13633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робочих</a:t>
            </a:r>
            <a:r>
              <a:rPr sz="1600" b="1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місць.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440682" y="2791714"/>
            <a:ext cx="2852420" cy="2306320"/>
            <a:chOff x="4440682" y="2791714"/>
            <a:chExt cx="2852420" cy="2306320"/>
          </a:xfrm>
        </p:grpSpPr>
        <p:sp>
          <p:nvSpPr>
            <p:cNvPr id="12" name="object 12"/>
            <p:cNvSpPr/>
            <p:nvPr/>
          </p:nvSpPr>
          <p:spPr>
            <a:xfrm>
              <a:off x="4447032" y="2798064"/>
              <a:ext cx="2839720" cy="2293620"/>
            </a:xfrm>
            <a:custGeom>
              <a:avLst/>
              <a:gdLst/>
              <a:ahLst/>
              <a:cxnLst/>
              <a:rect l="l" t="t" r="r" b="b"/>
              <a:pathLst>
                <a:path w="2839720" h="2293620">
                  <a:moveTo>
                    <a:pt x="2839212" y="0"/>
                  </a:moveTo>
                  <a:lnTo>
                    <a:pt x="0" y="0"/>
                  </a:lnTo>
                  <a:lnTo>
                    <a:pt x="0" y="2293620"/>
                  </a:lnTo>
                  <a:lnTo>
                    <a:pt x="2839212" y="2293620"/>
                  </a:lnTo>
                  <a:lnTo>
                    <a:pt x="2839212" y="0"/>
                  </a:lnTo>
                  <a:close/>
                </a:path>
              </a:pathLst>
            </a:custGeom>
            <a:solidFill>
              <a:srgbClr val="C55A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47032" y="2798064"/>
              <a:ext cx="2839720" cy="2293620"/>
            </a:xfrm>
            <a:custGeom>
              <a:avLst/>
              <a:gdLst/>
              <a:ahLst/>
              <a:cxnLst/>
              <a:rect l="l" t="t" r="r" b="b"/>
              <a:pathLst>
                <a:path w="2839720" h="2293620">
                  <a:moveTo>
                    <a:pt x="0" y="2293620"/>
                  </a:moveTo>
                  <a:lnTo>
                    <a:pt x="2839212" y="2293620"/>
                  </a:lnTo>
                  <a:lnTo>
                    <a:pt x="2839212" y="0"/>
                  </a:lnTo>
                  <a:lnTo>
                    <a:pt x="0" y="0"/>
                  </a:lnTo>
                  <a:lnTo>
                    <a:pt x="0" y="229362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711953" y="2990214"/>
            <a:ext cx="22821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ЦЕНТРАЛЬНА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ДИСКУСІЯ: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91202" y="3203575"/>
            <a:ext cx="21234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яким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є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дефіцит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робочої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68822" y="3416934"/>
            <a:ext cx="5664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сили?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96409" y="3769309"/>
            <a:ext cx="2244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таке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дефіцит</a:t>
            </a:r>
            <a:r>
              <a:rPr sz="16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робочої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96409" y="4001515"/>
            <a:ext cx="13830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сили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кадрів?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96409" y="4233164"/>
            <a:ext cx="165036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Як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його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оцінити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96409" y="4464811"/>
            <a:ext cx="1311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прогнозувати?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80529" y="5060696"/>
            <a:ext cx="4305300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189" algn="ctr">
              <a:lnSpc>
                <a:spcPts val="1750"/>
              </a:lnSpc>
              <a:spcBef>
                <a:spcPts val="100"/>
              </a:spcBef>
            </a:pP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Для</a:t>
            </a:r>
            <a:r>
              <a:rPr sz="15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покриття</a:t>
            </a:r>
            <a:r>
              <a:rPr sz="1500" b="1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Calibri"/>
                <a:cs typeface="Calibri"/>
              </a:rPr>
              <a:t>кожного</a:t>
            </a:r>
            <a:r>
              <a:rPr sz="1500" b="1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дефіциту</a:t>
            </a:r>
            <a:r>
              <a:rPr sz="15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існує</a:t>
            </a:r>
            <a:r>
              <a:rPr sz="15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Calibri"/>
                <a:cs typeface="Calibri"/>
              </a:rPr>
              <a:t>реалістична</a:t>
            </a:r>
            <a:endParaRPr sz="1500">
              <a:latin typeface="Calibri"/>
              <a:cs typeface="Calibri"/>
            </a:endParaRPr>
          </a:p>
          <a:p>
            <a:pPr marL="12700" marR="19685" indent="8890" algn="ctr">
              <a:lnSpc>
                <a:spcPct val="95000"/>
              </a:lnSpc>
              <a:spcBef>
                <a:spcPts val="40"/>
              </a:spcBef>
            </a:pP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ціна.</a:t>
            </a:r>
            <a:r>
              <a:rPr sz="15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Більшість</a:t>
            </a:r>
            <a:r>
              <a:rPr sz="15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Calibri"/>
                <a:cs typeface="Calibri"/>
              </a:rPr>
              <a:t>роботодавців</a:t>
            </a:r>
            <a:r>
              <a:rPr sz="1500" b="1" spc="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її</a:t>
            </a:r>
            <a:r>
              <a:rPr sz="15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знають.</a:t>
            </a:r>
            <a:r>
              <a:rPr sz="15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Calibri"/>
                <a:cs typeface="Calibri"/>
              </a:rPr>
              <a:t>Баланс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зарплатних,</a:t>
            </a:r>
            <a:r>
              <a:rPr sz="1500" b="1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незарплатних</a:t>
            </a:r>
            <a:r>
              <a:rPr sz="1500" b="1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та</a:t>
            </a:r>
            <a:r>
              <a:rPr sz="15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трансакційних</a:t>
            </a:r>
            <a:r>
              <a:rPr sz="1500" b="1" spc="-6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Calibri"/>
                <a:cs typeface="Calibri"/>
              </a:rPr>
              <a:t>витрат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на</a:t>
            </a:r>
            <a:r>
              <a:rPr sz="1500" b="1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персонал</a:t>
            </a:r>
            <a:r>
              <a:rPr sz="1500" b="1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та</a:t>
            </a:r>
            <a:r>
              <a:rPr sz="1500" b="1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соціальні</a:t>
            </a:r>
            <a:r>
              <a:rPr sz="1500" b="1" spc="-6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зобов’язання</a:t>
            </a:r>
            <a:r>
              <a:rPr sz="15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переважає</a:t>
            </a:r>
            <a:r>
              <a:rPr sz="1500" b="1" spc="-6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spc="-50" dirty="0">
                <a:solidFill>
                  <a:srgbClr val="1F3863"/>
                </a:solidFill>
                <a:latin typeface="Calibri"/>
                <a:cs typeface="Calibri"/>
              </a:rPr>
              <a:t>в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питанні</a:t>
            </a:r>
            <a:r>
              <a:rPr sz="1500" b="1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Calibri"/>
                <a:cs typeface="Calibri"/>
              </a:rPr>
              <a:t>скорочення</a:t>
            </a:r>
            <a:r>
              <a:rPr sz="15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дефіциту</a:t>
            </a:r>
            <a:r>
              <a:rPr sz="15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над</a:t>
            </a:r>
            <a:r>
              <a:rPr sz="15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суто</a:t>
            </a:r>
            <a:r>
              <a:rPr sz="1500" b="1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3863"/>
                </a:solidFill>
                <a:latin typeface="Calibri"/>
                <a:cs typeface="Calibri"/>
              </a:rPr>
              <a:t>технічними</a:t>
            </a:r>
            <a:r>
              <a:rPr sz="15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spc="-50" dirty="0">
                <a:solidFill>
                  <a:srgbClr val="1F3863"/>
                </a:solidFill>
                <a:latin typeface="Calibri"/>
                <a:cs typeface="Calibri"/>
              </a:rPr>
              <a:t>і </a:t>
            </a:r>
            <a:r>
              <a:rPr sz="1500" b="1" spc="-10" dirty="0">
                <a:solidFill>
                  <a:srgbClr val="1F3863"/>
                </a:solidFill>
                <a:latin typeface="Calibri"/>
                <a:cs typeface="Calibri"/>
              </a:rPr>
              <a:t>кількісними</a:t>
            </a:r>
            <a:r>
              <a:rPr sz="1500" b="1" spc="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Calibri"/>
                <a:cs typeface="Calibri"/>
              </a:rPr>
              <a:t>проблемами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99566" y="3730599"/>
            <a:ext cx="3049905" cy="7543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3900"/>
              </a:lnSpc>
              <a:spcBef>
                <a:spcPts val="90"/>
              </a:spcBef>
            </a:pP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Наразі</a:t>
            </a:r>
            <a:r>
              <a:rPr sz="1400" b="1" spc="-4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немає</a:t>
            </a:r>
            <a:r>
              <a:rPr sz="1400" b="1" spc="-3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3300"/>
                </a:solidFill>
                <a:latin typeface="Calibri"/>
                <a:cs typeface="Calibri"/>
              </a:rPr>
              <a:t>процедур</a:t>
            </a:r>
            <a:r>
              <a:rPr sz="1400" b="1" spc="-4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та</a:t>
            </a:r>
            <a:r>
              <a:rPr sz="1400" b="1" spc="-2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3300"/>
                </a:solidFill>
                <a:latin typeface="Calibri"/>
                <a:cs typeface="Calibri"/>
              </a:rPr>
              <a:t>інструментів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оцінити</a:t>
            </a:r>
            <a:r>
              <a:rPr sz="1400" b="1" spc="-35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кількість</a:t>
            </a:r>
            <a:r>
              <a:rPr sz="1400" b="1" spc="-4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реальних</a:t>
            </a:r>
            <a:r>
              <a:rPr sz="1400" b="1" spc="-6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3300"/>
                </a:solidFill>
                <a:latin typeface="Calibri"/>
                <a:cs typeface="Calibri"/>
              </a:rPr>
              <a:t>вакансій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(хоча</a:t>
            </a:r>
            <a:r>
              <a:rPr sz="1400" b="1" spc="-4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закон</a:t>
            </a:r>
            <a:r>
              <a:rPr sz="1400" b="1" spc="-6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3300"/>
                </a:solidFill>
                <a:latin typeface="Calibri"/>
                <a:cs typeface="Calibri"/>
              </a:rPr>
              <a:t>це</a:t>
            </a:r>
            <a:r>
              <a:rPr sz="1400" b="1" spc="-40" dirty="0">
                <a:solidFill>
                  <a:srgbClr val="0033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3300"/>
                </a:solidFill>
                <a:latin typeface="Calibri"/>
                <a:cs typeface="Calibri"/>
              </a:rPr>
              <a:t>дозволяє)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4319" y="4619371"/>
            <a:ext cx="2960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spc="-10" dirty="0">
                <a:latin typeface="Calibri"/>
                <a:cs typeface="Calibri"/>
              </a:rPr>
              <a:t>Невизначеність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робочого місця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як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60831" y="4811395"/>
            <a:ext cx="357695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статистичної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одиниці,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окремої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від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працівника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4319" y="5025831"/>
            <a:ext cx="3890010" cy="129032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3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spc="-10" dirty="0">
                <a:latin typeface="Calibri"/>
                <a:cs typeface="Calibri"/>
              </a:rPr>
              <a:t>Підприємства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не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ведуть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облік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робочих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місць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ts val="1595"/>
              </a:lnSpc>
              <a:spcBef>
                <a:spcPts val="635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dirty="0">
                <a:latin typeface="Calibri"/>
                <a:cs typeface="Calibri"/>
              </a:rPr>
              <a:t>Ціна</a:t>
            </a:r>
            <a:r>
              <a:rPr sz="1400" b="1" spc="-10" dirty="0">
                <a:latin typeface="Calibri"/>
                <a:cs typeface="Calibri"/>
              </a:rPr>
              <a:t> узгодження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(зарплата,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ціна</a:t>
            </a:r>
            <a:r>
              <a:rPr sz="1400" b="1" spc="-10" dirty="0">
                <a:latin typeface="Calibri"/>
                <a:cs typeface="Calibri"/>
              </a:rPr>
              <a:t> оптимальних</a:t>
            </a:r>
            <a:endParaRPr sz="1400">
              <a:latin typeface="Calibri"/>
              <a:cs typeface="Calibri"/>
            </a:endParaRPr>
          </a:p>
          <a:p>
            <a:pPr marL="299085" marR="371475">
              <a:lnSpc>
                <a:spcPts val="1510"/>
              </a:lnSpc>
              <a:spcBef>
                <a:spcPts val="110"/>
              </a:spcBef>
            </a:pPr>
            <a:r>
              <a:rPr sz="1400" b="1" dirty="0">
                <a:latin typeface="Calibri"/>
                <a:cs typeface="Calibri"/>
              </a:rPr>
              <a:t>умов праці,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ціна</a:t>
            </a:r>
            <a:r>
              <a:rPr sz="1400" b="1" spc="-10" dirty="0">
                <a:latin typeface="Calibri"/>
                <a:cs typeface="Calibri"/>
              </a:rPr>
              <a:t> збільшення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економічної активності)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605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dirty="0">
                <a:latin typeface="Calibri"/>
                <a:cs typeface="Calibri"/>
              </a:rPr>
              <a:t>Можливості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державного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впливу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410704" y="1741424"/>
            <a:ext cx="3936365" cy="1200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ts val="1595"/>
              </a:lnSpc>
              <a:spcBef>
                <a:spcPts val="105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dirty="0">
                <a:latin typeface="Calibri"/>
                <a:cs typeface="Calibri"/>
              </a:rPr>
              <a:t>ВДВ</a:t>
            </a:r>
            <a:r>
              <a:rPr sz="1400" b="1" spc="28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в </a:t>
            </a:r>
            <a:r>
              <a:rPr sz="1400" b="1" spc="-10" dirty="0">
                <a:latin typeface="Calibri"/>
                <a:cs typeface="Calibri"/>
              </a:rPr>
              <a:t>реальному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вимірі =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кількість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зайнятих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*</a:t>
            </a:r>
            <a:endParaRPr sz="1400">
              <a:latin typeface="Calibri"/>
              <a:cs typeface="Calibri"/>
            </a:endParaRPr>
          </a:p>
          <a:p>
            <a:pPr marL="299085">
              <a:lnSpc>
                <a:spcPts val="1515"/>
              </a:lnSpc>
            </a:pPr>
            <a:r>
              <a:rPr sz="1400" b="1" dirty="0">
                <a:latin typeface="Calibri"/>
                <a:cs typeface="Calibri"/>
              </a:rPr>
              <a:t>робочий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час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*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інтенсивність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праці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*</a:t>
            </a:r>
            <a:endParaRPr sz="1400">
              <a:latin typeface="Calibri"/>
              <a:cs typeface="Calibri"/>
            </a:endParaRPr>
          </a:p>
          <a:p>
            <a:pPr marL="299085" marR="347345">
              <a:lnSpc>
                <a:spcPts val="1510"/>
              </a:lnSpc>
              <a:spcBef>
                <a:spcPts val="105"/>
              </a:spcBef>
            </a:pPr>
            <a:r>
              <a:rPr sz="1400" b="1" spc="-10" dirty="0">
                <a:latin typeface="Calibri"/>
                <a:cs typeface="Calibri"/>
              </a:rPr>
              <a:t>продуктивність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використання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капіталу підприємства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за </a:t>
            </a:r>
            <a:r>
              <a:rPr sz="1400" b="1" spc="-10" dirty="0">
                <a:latin typeface="Calibri"/>
                <a:cs typeface="Calibri"/>
              </a:rPr>
              <a:t>одиницю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робочого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часу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* </a:t>
            </a:r>
            <a:r>
              <a:rPr sz="1400" b="1" spc="-10" dirty="0">
                <a:latin typeface="Calibri"/>
                <a:cs typeface="Calibri"/>
              </a:rPr>
              <a:t>продуктивність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працівників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за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одиницю</a:t>
            </a:r>
            <a:endParaRPr sz="1400">
              <a:latin typeface="Calibri"/>
              <a:cs typeface="Calibri"/>
            </a:endParaRPr>
          </a:p>
          <a:p>
            <a:pPr marL="299085">
              <a:lnSpc>
                <a:spcPts val="1495"/>
              </a:lnSpc>
            </a:pPr>
            <a:r>
              <a:rPr sz="1400" b="1" dirty="0">
                <a:latin typeface="Calibri"/>
                <a:cs typeface="Calibri"/>
              </a:rPr>
              <a:t>робочого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часу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та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певної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інтенсивності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праці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73418" y="1163827"/>
            <a:ext cx="4860925" cy="440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200" b="1" dirty="0">
                <a:solidFill>
                  <a:srgbClr val="003300"/>
                </a:solidFill>
                <a:latin typeface="Arial"/>
                <a:cs typeface="Arial"/>
              </a:rPr>
              <a:t>Додаткова</a:t>
            </a:r>
            <a:r>
              <a:rPr sz="1200" b="1" spc="20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3300"/>
                </a:solidFill>
                <a:latin typeface="Arial"/>
                <a:cs typeface="Arial"/>
              </a:rPr>
              <a:t>кількість</a:t>
            </a:r>
            <a:r>
              <a:rPr sz="1200" b="1" spc="204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3300"/>
                </a:solidFill>
                <a:latin typeface="Arial"/>
                <a:cs typeface="Arial"/>
              </a:rPr>
              <a:t>РС</a:t>
            </a:r>
            <a:r>
              <a:rPr sz="1200" b="1" spc="19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3300"/>
                </a:solidFill>
                <a:latin typeface="Arial"/>
                <a:cs typeface="Arial"/>
              </a:rPr>
              <a:t>для</a:t>
            </a:r>
            <a:r>
              <a:rPr sz="1200" b="1" spc="195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3300"/>
                </a:solidFill>
                <a:latin typeface="Arial"/>
                <a:cs typeface="Arial"/>
              </a:rPr>
              <a:t>забезпечення</a:t>
            </a:r>
            <a:r>
              <a:rPr sz="1200" b="1" spc="204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3300"/>
                </a:solidFill>
                <a:latin typeface="Arial"/>
                <a:cs typeface="Arial"/>
              </a:rPr>
              <a:t>гіпотетичного</a:t>
            </a:r>
            <a:r>
              <a:rPr sz="1200" b="1" spc="22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3300"/>
                </a:solidFill>
                <a:latin typeface="Arial"/>
                <a:cs typeface="Arial"/>
              </a:rPr>
              <a:t>ВДВ </a:t>
            </a:r>
            <a:r>
              <a:rPr sz="1200" b="1" dirty="0">
                <a:solidFill>
                  <a:srgbClr val="003300"/>
                </a:solidFill>
                <a:latin typeface="Arial"/>
                <a:cs typeface="Arial"/>
              </a:rPr>
              <a:t>не</a:t>
            </a:r>
            <a:r>
              <a:rPr sz="1200" b="1" spc="-4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3300"/>
                </a:solidFill>
                <a:latin typeface="Arial"/>
                <a:cs typeface="Arial"/>
              </a:rPr>
              <a:t>дорівнює</a:t>
            </a:r>
            <a:r>
              <a:rPr sz="1200" b="1" spc="-1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3300"/>
                </a:solidFill>
                <a:latin typeface="Arial"/>
                <a:cs typeface="Arial"/>
              </a:rPr>
              <a:t>реальним</a:t>
            </a:r>
            <a:r>
              <a:rPr sz="1200" b="1" spc="-4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3300"/>
                </a:solidFill>
                <a:latin typeface="Arial"/>
                <a:cs typeface="Arial"/>
              </a:rPr>
              <a:t>вакансіям: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323332" y="4331208"/>
            <a:ext cx="4436745" cy="1946275"/>
            <a:chOff x="5323332" y="4331208"/>
            <a:chExt cx="4436745" cy="1946275"/>
          </a:xfrm>
        </p:grpSpPr>
        <p:sp>
          <p:nvSpPr>
            <p:cNvPr id="29" name="object 29"/>
            <p:cNvSpPr/>
            <p:nvPr/>
          </p:nvSpPr>
          <p:spPr>
            <a:xfrm>
              <a:off x="5323332" y="4331207"/>
              <a:ext cx="4436745" cy="1946275"/>
            </a:xfrm>
            <a:custGeom>
              <a:avLst/>
              <a:gdLst/>
              <a:ahLst/>
              <a:cxnLst/>
              <a:rect l="l" t="t" r="r" b="b"/>
              <a:pathLst>
                <a:path w="4436745" h="1946275">
                  <a:moveTo>
                    <a:pt x="931164" y="1676400"/>
                  </a:moveTo>
                  <a:lnTo>
                    <a:pt x="661416" y="1406652"/>
                  </a:lnTo>
                  <a:lnTo>
                    <a:pt x="661416" y="1541526"/>
                  </a:lnTo>
                  <a:lnTo>
                    <a:pt x="0" y="1541526"/>
                  </a:lnTo>
                  <a:lnTo>
                    <a:pt x="0" y="1811274"/>
                  </a:lnTo>
                  <a:lnTo>
                    <a:pt x="661416" y="1811274"/>
                  </a:lnTo>
                  <a:lnTo>
                    <a:pt x="661416" y="1946148"/>
                  </a:lnTo>
                  <a:lnTo>
                    <a:pt x="931164" y="1676400"/>
                  </a:lnTo>
                  <a:close/>
                </a:path>
                <a:path w="4436745" h="1946275">
                  <a:moveTo>
                    <a:pt x="4436364" y="228600"/>
                  </a:moveTo>
                  <a:lnTo>
                    <a:pt x="4296918" y="228600"/>
                  </a:lnTo>
                  <a:lnTo>
                    <a:pt x="4296918" y="0"/>
                  </a:lnTo>
                  <a:lnTo>
                    <a:pt x="4018026" y="0"/>
                  </a:lnTo>
                  <a:lnTo>
                    <a:pt x="4018026" y="228600"/>
                  </a:lnTo>
                  <a:lnTo>
                    <a:pt x="3878580" y="228600"/>
                  </a:lnTo>
                  <a:lnTo>
                    <a:pt x="4157472" y="457200"/>
                  </a:lnTo>
                  <a:lnTo>
                    <a:pt x="4436364" y="228600"/>
                  </a:lnTo>
                  <a:close/>
                </a:path>
              </a:pathLst>
            </a:custGeom>
            <a:solidFill>
              <a:srgbClr val="DE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654040" y="5227320"/>
              <a:ext cx="929640" cy="539750"/>
            </a:xfrm>
            <a:custGeom>
              <a:avLst/>
              <a:gdLst/>
              <a:ahLst/>
              <a:cxnLst/>
              <a:rect l="l" t="t" r="r" b="b"/>
              <a:pathLst>
                <a:path w="929640" h="539750">
                  <a:moveTo>
                    <a:pt x="269748" y="0"/>
                  </a:moveTo>
                  <a:lnTo>
                    <a:pt x="0" y="269747"/>
                  </a:lnTo>
                  <a:lnTo>
                    <a:pt x="269748" y="539495"/>
                  </a:lnTo>
                  <a:lnTo>
                    <a:pt x="269748" y="404621"/>
                  </a:lnTo>
                  <a:lnTo>
                    <a:pt x="929639" y="404621"/>
                  </a:lnTo>
                  <a:lnTo>
                    <a:pt x="929639" y="134873"/>
                  </a:lnTo>
                  <a:lnTo>
                    <a:pt x="269748" y="134873"/>
                  </a:lnTo>
                  <a:lnTo>
                    <a:pt x="269748" y="0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418323" y="3046602"/>
            <a:ext cx="4039235" cy="1007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ts val="1595"/>
              </a:lnSpc>
              <a:spcBef>
                <a:spcPts val="105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dirty="0">
                <a:latin typeface="Calibri"/>
                <a:cs typeface="Calibri"/>
              </a:rPr>
              <a:t>ВДВ</a:t>
            </a:r>
            <a:r>
              <a:rPr sz="1400" b="1" spc="2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гіпотетичний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показник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потенційних</a:t>
            </a:r>
            <a:endParaRPr sz="1400">
              <a:latin typeface="Calibri"/>
              <a:cs typeface="Calibri"/>
            </a:endParaRPr>
          </a:p>
          <a:p>
            <a:pPr marL="299085" marR="5080">
              <a:lnSpc>
                <a:spcPts val="1510"/>
              </a:lnSpc>
              <a:spcBef>
                <a:spcPts val="105"/>
              </a:spcBef>
            </a:pPr>
            <a:r>
              <a:rPr sz="1400" b="1" spc="-10" dirty="0">
                <a:latin typeface="Calibri"/>
                <a:cs typeface="Calibri"/>
              </a:rPr>
              <a:t>можливостей.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Кожна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галузь </a:t>
            </a:r>
            <a:r>
              <a:rPr sz="1400" b="1" spc="-10" dirty="0">
                <a:latin typeface="Calibri"/>
                <a:cs typeface="Calibri"/>
              </a:rPr>
              <a:t>(підприємство)</a:t>
            </a:r>
            <a:r>
              <a:rPr sz="1400" b="1" spc="-25" dirty="0">
                <a:latin typeface="Calibri"/>
                <a:cs typeface="Calibri"/>
              </a:rPr>
              <a:t> має </a:t>
            </a:r>
            <a:r>
              <a:rPr sz="1400" b="1" spc="-10" dirty="0">
                <a:latin typeface="Calibri"/>
                <a:cs typeface="Calibri"/>
              </a:rPr>
              <a:t>недовикористання: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виробничих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потужностей; </a:t>
            </a:r>
            <a:r>
              <a:rPr sz="1400" b="1" dirty="0">
                <a:latin typeface="Calibri"/>
                <a:cs typeface="Calibri"/>
              </a:rPr>
              <a:t>можливостей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ринку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продукції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із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міркувань,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які </a:t>
            </a:r>
            <a:r>
              <a:rPr sz="1400" b="1" dirty="0">
                <a:latin typeface="Calibri"/>
                <a:cs typeface="Calibri"/>
              </a:rPr>
              <a:t>не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пов’язані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з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наявністю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кадрів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2472" y="3034283"/>
            <a:ext cx="449580" cy="524510"/>
          </a:xfrm>
          <a:custGeom>
            <a:avLst/>
            <a:gdLst/>
            <a:ahLst/>
            <a:cxnLst/>
            <a:rect l="l" t="t" r="r" b="b"/>
            <a:pathLst>
              <a:path w="449580" h="524510">
                <a:moveTo>
                  <a:pt x="337184" y="0"/>
                </a:moveTo>
                <a:lnTo>
                  <a:pt x="112394" y="0"/>
                </a:lnTo>
                <a:lnTo>
                  <a:pt x="112394" y="299465"/>
                </a:lnTo>
                <a:lnTo>
                  <a:pt x="0" y="299465"/>
                </a:lnTo>
                <a:lnTo>
                  <a:pt x="224789" y="524255"/>
                </a:lnTo>
                <a:lnTo>
                  <a:pt x="449579" y="299465"/>
                </a:lnTo>
                <a:lnTo>
                  <a:pt x="337184" y="299465"/>
                </a:lnTo>
                <a:lnTo>
                  <a:pt x="337184" y="0"/>
                </a:lnTo>
                <a:close/>
              </a:path>
            </a:pathLst>
          </a:custGeom>
          <a:solidFill>
            <a:srgbClr val="92C2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07491" y="1336547"/>
            <a:ext cx="11313160" cy="5189220"/>
            <a:chOff x="507491" y="1336547"/>
            <a:chExt cx="11313160" cy="5189220"/>
          </a:xfrm>
        </p:grpSpPr>
        <p:sp>
          <p:nvSpPr>
            <p:cNvPr id="4" name="object 4"/>
            <p:cNvSpPr/>
            <p:nvPr/>
          </p:nvSpPr>
          <p:spPr>
            <a:xfrm>
              <a:off x="507492" y="1336547"/>
              <a:ext cx="5747385" cy="1705610"/>
            </a:xfrm>
            <a:custGeom>
              <a:avLst/>
              <a:gdLst/>
              <a:ahLst/>
              <a:cxnLst/>
              <a:rect l="l" t="t" r="r" b="b"/>
              <a:pathLst>
                <a:path w="5747385" h="1705610">
                  <a:moveTo>
                    <a:pt x="5747004" y="860298"/>
                  </a:moveTo>
                  <a:lnTo>
                    <a:pt x="5476494" y="589788"/>
                  </a:lnTo>
                  <a:lnTo>
                    <a:pt x="5476494" y="725043"/>
                  </a:lnTo>
                  <a:lnTo>
                    <a:pt x="4837176" y="725043"/>
                  </a:lnTo>
                  <a:lnTo>
                    <a:pt x="4837176" y="0"/>
                  </a:lnTo>
                  <a:lnTo>
                    <a:pt x="0" y="0"/>
                  </a:lnTo>
                  <a:lnTo>
                    <a:pt x="0" y="1705356"/>
                  </a:lnTo>
                  <a:lnTo>
                    <a:pt x="4837176" y="1705356"/>
                  </a:lnTo>
                  <a:lnTo>
                    <a:pt x="4837176" y="995553"/>
                  </a:lnTo>
                  <a:lnTo>
                    <a:pt x="5476494" y="995553"/>
                  </a:lnTo>
                  <a:lnTo>
                    <a:pt x="5476494" y="1130808"/>
                  </a:lnTo>
                  <a:lnTo>
                    <a:pt x="5747004" y="860298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83095" y="1336547"/>
              <a:ext cx="5233670" cy="2994660"/>
            </a:xfrm>
            <a:custGeom>
              <a:avLst/>
              <a:gdLst/>
              <a:ahLst/>
              <a:cxnLst/>
              <a:rect l="l" t="t" r="r" b="b"/>
              <a:pathLst>
                <a:path w="5233670" h="2994660">
                  <a:moveTo>
                    <a:pt x="5233415" y="0"/>
                  </a:moveTo>
                  <a:lnTo>
                    <a:pt x="0" y="0"/>
                  </a:lnTo>
                  <a:lnTo>
                    <a:pt x="0" y="2994660"/>
                  </a:lnTo>
                  <a:lnTo>
                    <a:pt x="5233415" y="2994660"/>
                  </a:lnTo>
                  <a:lnTo>
                    <a:pt x="5233415" y="0"/>
                  </a:lnTo>
                  <a:close/>
                </a:path>
              </a:pathLst>
            </a:custGeom>
            <a:solidFill>
              <a:srgbClr val="DE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83680" y="4870703"/>
              <a:ext cx="5236845" cy="1655445"/>
            </a:xfrm>
            <a:custGeom>
              <a:avLst/>
              <a:gdLst/>
              <a:ahLst/>
              <a:cxnLst/>
              <a:rect l="l" t="t" r="r" b="b"/>
              <a:pathLst>
                <a:path w="5236845" h="1655445">
                  <a:moveTo>
                    <a:pt x="5236464" y="0"/>
                  </a:moveTo>
                  <a:lnTo>
                    <a:pt x="0" y="0"/>
                  </a:lnTo>
                  <a:lnTo>
                    <a:pt x="0" y="1655064"/>
                  </a:lnTo>
                  <a:lnTo>
                    <a:pt x="5236464" y="1655064"/>
                  </a:lnTo>
                  <a:lnTo>
                    <a:pt x="5236464" y="0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7491" y="3666743"/>
              <a:ext cx="4837430" cy="2859405"/>
            </a:xfrm>
            <a:custGeom>
              <a:avLst/>
              <a:gdLst/>
              <a:ahLst/>
              <a:cxnLst/>
              <a:rect l="l" t="t" r="r" b="b"/>
              <a:pathLst>
                <a:path w="4837430" h="2859404">
                  <a:moveTo>
                    <a:pt x="4837176" y="0"/>
                  </a:moveTo>
                  <a:lnTo>
                    <a:pt x="0" y="0"/>
                  </a:lnTo>
                  <a:lnTo>
                    <a:pt x="0" y="2859023"/>
                  </a:lnTo>
                  <a:lnTo>
                    <a:pt x="4837176" y="2859023"/>
                  </a:lnTo>
                  <a:lnTo>
                    <a:pt x="4837176" y="0"/>
                  </a:lnTo>
                  <a:close/>
                </a:path>
              </a:pathLst>
            </a:custGeom>
            <a:solidFill>
              <a:srgbClr val="DE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78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2E5496"/>
                </a:solidFill>
              </a:rPr>
              <a:t>ПОСТАНОВКА</a:t>
            </a:r>
            <a:r>
              <a:rPr sz="2400" spc="-110" dirty="0">
                <a:solidFill>
                  <a:srgbClr val="2E5496"/>
                </a:solidFill>
              </a:rPr>
              <a:t> </a:t>
            </a:r>
            <a:r>
              <a:rPr sz="2400" spc="-10" dirty="0">
                <a:solidFill>
                  <a:srgbClr val="2E5496"/>
                </a:solidFill>
              </a:rPr>
              <a:t>ПРОБЛЕМИ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942238" y="1705813"/>
            <a:ext cx="3963670" cy="894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Стан</a:t>
            </a:r>
            <a:r>
              <a:rPr sz="1900" b="1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ринку</a:t>
            </a:r>
            <a:r>
              <a:rPr sz="19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праці</a:t>
            </a:r>
            <a:r>
              <a:rPr sz="1900" b="1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1F3863"/>
                </a:solidFill>
                <a:latin typeface="Calibri"/>
                <a:cs typeface="Calibri"/>
              </a:rPr>
              <a:t>України</a:t>
            </a:r>
            <a:r>
              <a:rPr sz="19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у</a:t>
            </a:r>
            <a:r>
              <a:rPr sz="1900" b="1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202</a:t>
            </a:r>
            <a:r>
              <a:rPr lang="uk-UA" sz="1900" b="1" dirty="0">
                <a:solidFill>
                  <a:srgbClr val="1F3863"/>
                </a:solidFill>
                <a:latin typeface="Calibri"/>
                <a:cs typeface="Calibri"/>
              </a:rPr>
              <a:t>5</a:t>
            </a:r>
            <a:r>
              <a:rPr sz="19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1F3863"/>
                </a:solidFill>
                <a:latin typeface="Calibri"/>
                <a:cs typeface="Calibri"/>
              </a:rPr>
              <a:t>році: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основні</a:t>
            </a:r>
            <a:r>
              <a:rPr sz="1900" b="1" spc="-6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параметри</a:t>
            </a:r>
            <a:r>
              <a:rPr sz="1900" b="1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1F3863"/>
                </a:solidFill>
                <a:latin typeface="Calibri"/>
                <a:cs typeface="Calibri"/>
              </a:rPr>
              <a:t>та</a:t>
            </a:r>
            <a:r>
              <a:rPr sz="1900" b="1" spc="-6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1F3863"/>
                </a:solidFill>
                <a:latin typeface="Calibri"/>
                <a:cs typeface="Calibri"/>
              </a:rPr>
              <a:t>дискусійні моменти</a:t>
            </a:r>
            <a:endParaRPr sz="190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283709" y="2791714"/>
            <a:ext cx="3009265" cy="2306320"/>
            <a:chOff x="4283709" y="2791714"/>
            <a:chExt cx="3009265" cy="2306320"/>
          </a:xfrm>
        </p:grpSpPr>
        <p:sp>
          <p:nvSpPr>
            <p:cNvPr id="11" name="object 11"/>
            <p:cNvSpPr/>
            <p:nvPr/>
          </p:nvSpPr>
          <p:spPr>
            <a:xfrm>
              <a:off x="4290059" y="2798064"/>
              <a:ext cx="2996565" cy="2293620"/>
            </a:xfrm>
            <a:custGeom>
              <a:avLst/>
              <a:gdLst/>
              <a:ahLst/>
              <a:cxnLst/>
              <a:rect l="l" t="t" r="r" b="b"/>
              <a:pathLst>
                <a:path w="2996565" h="2293620">
                  <a:moveTo>
                    <a:pt x="2996184" y="0"/>
                  </a:moveTo>
                  <a:lnTo>
                    <a:pt x="0" y="0"/>
                  </a:lnTo>
                  <a:lnTo>
                    <a:pt x="0" y="2293620"/>
                  </a:lnTo>
                  <a:lnTo>
                    <a:pt x="2996184" y="2293620"/>
                  </a:lnTo>
                  <a:lnTo>
                    <a:pt x="2996184" y="0"/>
                  </a:lnTo>
                  <a:close/>
                </a:path>
              </a:pathLst>
            </a:custGeom>
            <a:solidFill>
              <a:srgbClr val="C55A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90059" y="2798064"/>
              <a:ext cx="2996565" cy="2293620"/>
            </a:xfrm>
            <a:custGeom>
              <a:avLst/>
              <a:gdLst/>
              <a:ahLst/>
              <a:cxnLst/>
              <a:rect l="l" t="t" r="r" b="b"/>
              <a:pathLst>
                <a:path w="2996565" h="2293620">
                  <a:moveTo>
                    <a:pt x="0" y="2293620"/>
                  </a:moveTo>
                  <a:lnTo>
                    <a:pt x="2996184" y="2293620"/>
                  </a:lnTo>
                  <a:lnTo>
                    <a:pt x="2996184" y="0"/>
                  </a:lnTo>
                  <a:lnTo>
                    <a:pt x="0" y="0"/>
                  </a:lnTo>
                  <a:lnTo>
                    <a:pt x="0" y="229362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662042" y="2990214"/>
            <a:ext cx="22180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ЦЕНТРАЛЬНА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ДИСКУСІЯ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290" y="3203575"/>
            <a:ext cx="20612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СЬОГОДЕННЯ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СФЕРІ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58866" y="3416934"/>
            <a:ext cx="12274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ЗАЙНЯТОСТІ: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63515" y="3777741"/>
            <a:ext cx="20478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“Дефіцит</a:t>
            </a:r>
            <a:r>
              <a:rPr sz="16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робочої</a:t>
            </a:r>
            <a:r>
              <a:rPr sz="16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сили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63515" y="4009390"/>
            <a:ext cx="9531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чи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кадрів?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63515" y="4241038"/>
            <a:ext cx="19596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Дефіцит</a:t>
            </a:r>
            <a:r>
              <a:rPr sz="16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робочої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сили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63515" y="4472685"/>
            <a:ext cx="20554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чи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високе</a:t>
            </a:r>
            <a:r>
              <a:rPr sz="16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безробіття?”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43318" y="5153025"/>
            <a:ext cx="4055745" cy="82105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indent="252729">
              <a:lnSpc>
                <a:spcPts val="2050"/>
              </a:lnSpc>
              <a:spcBef>
                <a:spcPts val="259"/>
              </a:spcBef>
            </a:pP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Прогноз</a:t>
            </a:r>
            <a:r>
              <a:rPr sz="18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ключових</a:t>
            </a:r>
            <a:r>
              <a:rPr sz="18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параметрів</a:t>
            </a:r>
            <a:r>
              <a:rPr sz="18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Calibri"/>
                <a:cs typeface="Calibri"/>
              </a:rPr>
              <a:t>ринку </a:t>
            </a: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праці</a:t>
            </a:r>
            <a:r>
              <a:rPr sz="18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до</a:t>
            </a:r>
            <a:r>
              <a:rPr sz="18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2030:</a:t>
            </a:r>
            <a:r>
              <a:rPr sz="1800" b="1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пропозиція</a:t>
            </a:r>
            <a:r>
              <a:rPr sz="18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робочої</a:t>
            </a:r>
            <a:r>
              <a:rPr sz="1800" b="1" spc="-6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Calibri"/>
                <a:cs typeface="Calibri"/>
              </a:rPr>
              <a:t>сили;</a:t>
            </a:r>
            <a:endParaRPr sz="1800">
              <a:latin typeface="Calibri"/>
              <a:cs typeface="Calibri"/>
            </a:endParaRPr>
          </a:p>
          <a:p>
            <a:pPr marL="373380">
              <a:lnSpc>
                <a:spcPts val="2005"/>
              </a:lnSpc>
            </a:pP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очікуваний</a:t>
            </a:r>
            <a:r>
              <a:rPr sz="18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попит</a:t>
            </a:r>
            <a:r>
              <a:rPr sz="18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3863"/>
                </a:solidFill>
                <a:latin typeface="Calibri"/>
                <a:cs typeface="Calibri"/>
              </a:rPr>
              <a:t>на робочу</a:t>
            </a:r>
            <a:r>
              <a:rPr sz="18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Calibri"/>
                <a:cs typeface="Calibri"/>
              </a:rPr>
              <a:t>силу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1939" y="3848480"/>
            <a:ext cx="26936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3300"/>
                </a:solidFill>
                <a:latin typeface="Arial"/>
                <a:cs typeface="Arial"/>
              </a:rPr>
              <a:t>ВИКЛИКИ</a:t>
            </a:r>
            <a:r>
              <a:rPr sz="1600" b="1" spc="-65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3300"/>
                </a:solidFill>
                <a:latin typeface="Arial"/>
                <a:cs typeface="Arial"/>
              </a:rPr>
              <a:t>МАЙБУТНЬОГО: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6465" y="4411217"/>
            <a:ext cx="3629025" cy="6235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99085" marR="5080" indent="-287020">
              <a:lnSpc>
                <a:spcPts val="1510"/>
              </a:lnSpc>
              <a:spcBef>
                <a:spcPts val="295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spc="-10" dirty="0">
                <a:latin typeface="Calibri"/>
                <a:cs typeface="Calibri"/>
              </a:rPr>
              <a:t>Невизначеність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обсягу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і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структури</a:t>
            </a:r>
            <a:r>
              <a:rPr sz="1400" b="1" spc="-10" dirty="0">
                <a:latin typeface="Calibri"/>
                <a:cs typeface="Calibri"/>
              </a:rPr>
              <a:t> попиту </a:t>
            </a:r>
            <a:r>
              <a:rPr sz="1400" b="1" dirty="0">
                <a:latin typeface="Calibri"/>
                <a:cs typeface="Calibri"/>
              </a:rPr>
              <a:t>на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робочу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силу</a:t>
            </a:r>
            <a:r>
              <a:rPr sz="1400" b="1" spc="2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(що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таке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вакансії,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обіговий </a:t>
            </a:r>
            <a:r>
              <a:rPr sz="1400" b="1" dirty="0">
                <a:latin typeface="Calibri"/>
                <a:cs typeface="Calibri"/>
              </a:rPr>
              <a:t>та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додатковий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попит</a:t>
            </a:r>
            <a:r>
              <a:rPr sz="1400" b="1" spc="27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на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робочу</a:t>
            </a:r>
            <a:r>
              <a:rPr sz="1400" b="1" spc="-20" dirty="0">
                <a:latin typeface="Calibri"/>
                <a:cs typeface="Calibri"/>
              </a:rPr>
              <a:t> силу)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6465" y="5009676"/>
            <a:ext cx="3890010" cy="129032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3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dirty="0">
                <a:latin typeface="Calibri"/>
                <a:cs typeface="Calibri"/>
              </a:rPr>
              <a:t>Нестача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пропозиції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робочої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сили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ts val="1595"/>
              </a:lnSpc>
              <a:spcBef>
                <a:spcPts val="635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dirty="0">
                <a:latin typeface="Calibri"/>
                <a:cs typeface="Calibri"/>
              </a:rPr>
              <a:t>Ціна</a:t>
            </a:r>
            <a:r>
              <a:rPr sz="1400" b="1" spc="-10" dirty="0">
                <a:latin typeface="Calibri"/>
                <a:cs typeface="Calibri"/>
              </a:rPr>
              <a:t> узгодження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(зарплата,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ціна</a:t>
            </a:r>
            <a:r>
              <a:rPr sz="1400" b="1" spc="-10" dirty="0">
                <a:latin typeface="Calibri"/>
                <a:cs typeface="Calibri"/>
              </a:rPr>
              <a:t> оптимальних</a:t>
            </a:r>
            <a:endParaRPr sz="1400">
              <a:latin typeface="Calibri"/>
              <a:cs typeface="Calibri"/>
            </a:endParaRPr>
          </a:p>
          <a:p>
            <a:pPr marL="299085" marR="371475">
              <a:lnSpc>
                <a:spcPts val="1510"/>
              </a:lnSpc>
              <a:spcBef>
                <a:spcPts val="110"/>
              </a:spcBef>
            </a:pPr>
            <a:r>
              <a:rPr sz="1400" b="1" dirty="0">
                <a:latin typeface="Calibri"/>
                <a:cs typeface="Calibri"/>
              </a:rPr>
              <a:t>умов праці,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ціна</a:t>
            </a:r>
            <a:r>
              <a:rPr sz="1400" b="1" spc="-10" dirty="0">
                <a:latin typeface="Calibri"/>
                <a:cs typeface="Calibri"/>
              </a:rPr>
              <a:t> збільшення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економічної активності)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605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dirty="0">
                <a:latin typeface="Calibri"/>
                <a:cs typeface="Calibri"/>
              </a:rPr>
              <a:t>Можливості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державного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впливу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410704" y="1741424"/>
            <a:ext cx="3910965" cy="109791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299085" marR="5080" indent="-287020">
              <a:lnSpc>
                <a:spcPct val="90100"/>
              </a:lnSpc>
              <a:spcBef>
                <a:spcPts val="27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dirty="0">
                <a:latin typeface="Calibri"/>
                <a:cs typeface="Calibri"/>
              </a:rPr>
              <a:t>Занизький</a:t>
            </a:r>
            <a:r>
              <a:rPr sz="1400" b="1" spc="-7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рівень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економічної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активності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35" dirty="0">
                <a:latin typeface="Calibri"/>
                <a:cs typeface="Calibri"/>
              </a:rPr>
              <a:t>та </a:t>
            </a:r>
            <a:r>
              <a:rPr sz="1400" b="1" spc="-10" dirty="0">
                <a:latin typeface="Calibri"/>
                <a:cs typeface="Calibri"/>
              </a:rPr>
              <a:t>асиметрична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сегментація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участі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в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робочій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силі </a:t>
            </a:r>
            <a:r>
              <a:rPr sz="1400" b="1" dirty="0">
                <a:latin typeface="Calibri"/>
                <a:cs typeface="Calibri"/>
              </a:rPr>
              <a:t>різних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категорій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населення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ts val="1595"/>
              </a:lnSpc>
              <a:spcBef>
                <a:spcPts val="54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400" b="1" dirty="0">
                <a:latin typeface="Calibri"/>
                <a:cs typeface="Calibri"/>
              </a:rPr>
              <a:t>Зависока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тривалість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пошуку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роботи</a:t>
            </a:r>
            <a:endParaRPr sz="1400">
              <a:latin typeface="Calibri"/>
              <a:cs typeface="Calibri"/>
            </a:endParaRPr>
          </a:p>
          <a:p>
            <a:pPr marL="299085">
              <a:lnSpc>
                <a:spcPts val="1595"/>
              </a:lnSpc>
            </a:pPr>
            <a:r>
              <a:rPr sz="1400" b="1" spc="-10" dirty="0">
                <a:latin typeface="Calibri"/>
                <a:cs typeface="Calibri"/>
              </a:rPr>
              <a:t>«нетрансакційних»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безробітних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410704" y="2880106"/>
            <a:ext cx="3934460" cy="137858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99085" marR="5080" indent="-287020" algn="just">
              <a:lnSpc>
                <a:spcPts val="1510"/>
              </a:lnSpc>
              <a:spcBef>
                <a:spcPts val="295"/>
              </a:spcBef>
              <a:buFont typeface="Microsoft Sans Serif"/>
              <a:buChar char="•"/>
              <a:tabLst>
                <a:tab pos="299085" algn="l"/>
                <a:tab pos="300355" algn="l"/>
              </a:tabLst>
            </a:pPr>
            <a:r>
              <a:rPr sz="1400" dirty="0">
                <a:latin typeface="Calibri"/>
                <a:cs typeface="Calibri"/>
              </a:rPr>
              <a:t>	</a:t>
            </a:r>
            <a:r>
              <a:rPr sz="1400" b="1" dirty="0">
                <a:latin typeface="Calibri"/>
                <a:cs typeface="Calibri"/>
              </a:rPr>
              <a:t>«Біг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на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випередження»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між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продуктивністю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та </a:t>
            </a:r>
            <a:r>
              <a:rPr sz="1400" b="1" dirty="0">
                <a:latin typeface="Calibri"/>
                <a:cs typeface="Calibri"/>
              </a:rPr>
              <a:t>ціною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праці</a:t>
            </a:r>
            <a:endParaRPr sz="1400">
              <a:latin typeface="Calibri"/>
              <a:cs typeface="Calibri"/>
            </a:endParaRPr>
          </a:p>
          <a:p>
            <a:pPr marL="300355" indent="-287655" algn="just">
              <a:lnSpc>
                <a:spcPct val="100000"/>
              </a:lnSpc>
              <a:spcBef>
                <a:spcPts val="505"/>
              </a:spcBef>
              <a:buFont typeface="Microsoft Sans Serif"/>
              <a:buChar char="•"/>
              <a:tabLst>
                <a:tab pos="300355" algn="l"/>
              </a:tabLst>
            </a:pPr>
            <a:r>
              <a:rPr sz="1400" b="1" dirty="0">
                <a:latin typeface="Calibri"/>
                <a:cs typeface="Calibri"/>
              </a:rPr>
              <a:t>Дефіцит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пропозиції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робочої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сили</a:t>
            </a:r>
            <a:endParaRPr sz="1400">
              <a:latin typeface="Calibri"/>
              <a:cs typeface="Calibri"/>
            </a:endParaRPr>
          </a:p>
          <a:p>
            <a:pPr marL="299085" marR="341630" indent="-287020" algn="just">
              <a:lnSpc>
                <a:spcPts val="1510"/>
              </a:lnSpc>
              <a:spcBef>
                <a:spcPts val="735"/>
              </a:spcBef>
              <a:buFont typeface="Microsoft Sans Serif"/>
              <a:buChar char="•"/>
              <a:tabLst>
                <a:tab pos="299085" algn="l"/>
                <a:tab pos="300355" algn="l"/>
              </a:tabLst>
            </a:pPr>
            <a:r>
              <a:rPr sz="1400" dirty="0">
                <a:latin typeface="Calibri"/>
                <a:cs typeface="Calibri"/>
              </a:rPr>
              <a:t>	</a:t>
            </a:r>
            <a:r>
              <a:rPr sz="1400" b="1" dirty="0">
                <a:latin typeface="Calibri"/>
                <a:cs typeface="Calibri"/>
              </a:rPr>
              <a:t>Дефіцит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кадрів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та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наборів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навичок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(криза </a:t>
            </a:r>
            <a:r>
              <a:rPr sz="1400" b="1" dirty="0">
                <a:latin typeface="Calibri"/>
                <a:cs typeface="Calibri"/>
              </a:rPr>
              <a:t>кадрової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політики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та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менеджменту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обліку </a:t>
            </a:r>
            <a:r>
              <a:rPr sz="1400" b="1" dirty="0">
                <a:latin typeface="Calibri"/>
                <a:cs typeface="Calibri"/>
              </a:rPr>
              <a:t>робочих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місць)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03440" y="1386967"/>
            <a:ext cx="27533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3300"/>
                </a:solidFill>
                <a:latin typeface="Arial"/>
                <a:cs typeface="Arial"/>
              </a:rPr>
              <a:t>ПРОБЛЕМИ</a:t>
            </a:r>
            <a:r>
              <a:rPr sz="1600" b="1" spc="-5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3300"/>
                </a:solidFill>
                <a:latin typeface="Arial"/>
                <a:cs typeface="Arial"/>
              </a:rPr>
              <a:t>СЬОГОДЕННЯ: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323332" y="4331208"/>
            <a:ext cx="4436745" cy="1946275"/>
            <a:chOff x="5323332" y="4331208"/>
            <a:chExt cx="4436745" cy="1946275"/>
          </a:xfrm>
        </p:grpSpPr>
        <p:sp>
          <p:nvSpPr>
            <p:cNvPr id="28" name="object 28"/>
            <p:cNvSpPr/>
            <p:nvPr/>
          </p:nvSpPr>
          <p:spPr>
            <a:xfrm>
              <a:off x="5323332" y="4331207"/>
              <a:ext cx="4436745" cy="1946275"/>
            </a:xfrm>
            <a:custGeom>
              <a:avLst/>
              <a:gdLst/>
              <a:ahLst/>
              <a:cxnLst/>
              <a:rect l="l" t="t" r="r" b="b"/>
              <a:pathLst>
                <a:path w="4436745" h="1946275">
                  <a:moveTo>
                    <a:pt x="931164" y="1676400"/>
                  </a:moveTo>
                  <a:lnTo>
                    <a:pt x="661416" y="1406652"/>
                  </a:lnTo>
                  <a:lnTo>
                    <a:pt x="661416" y="1541526"/>
                  </a:lnTo>
                  <a:lnTo>
                    <a:pt x="0" y="1541526"/>
                  </a:lnTo>
                  <a:lnTo>
                    <a:pt x="0" y="1811274"/>
                  </a:lnTo>
                  <a:lnTo>
                    <a:pt x="661416" y="1811274"/>
                  </a:lnTo>
                  <a:lnTo>
                    <a:pt x="661416" y="1946148"/>
                  </a:lnTo>
                  <a:lnTo>
                    <a:pt x="931164" y="1676400"/>
                  </a:lnTo>
                  <a:close/>
                </a:path>
                <a:path w="4436745" h="1946275">
                  <a:moveTo>
                    <a:pt x="4436364" y="228600"/>
                  </a:moveTo>
                  <a:lnTo>
                    <a:pt x="4296918" y="228600"/>
                  </a:lnTo>
                  <a:lnTo>
                    <a:pt x="4296918" y="0"/>
                  </a:lnTo>
                  <a:lnTo>
                    <a:pt x="4018026" y="0"/>
                  </a:lnTo>
                  <a:lnTo>
                    <a:pt x="4018026" y="228600"/>
                  </a:lnTo>
                  <a:lnTo>
                    <a:pt x="3878580" y="228600"/>
                  </a:lnTo>
                  <a:lnTo>
                    <a:pt x="4157472" y="457200"/>
                  </a:lnTo>
                  <a:lnTo>
                    <a:pt x="4436364" y="228600"/>
                  </a:lnTo>
                  <a:close/>
                </a:path>
              </a:pathLst>
            </a:custGeom>
            <a:solidFill>
              <a:srgbClr val="DE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654040" y="5227320"/>
              <a:ext cx="929640" cy="539750"/>
            </a:xfrm>
            <a:custGeom>
              <a:avLst/>
              <a:gdLst/>
              <a:ahLst/>
              <a:cxnLst/>
              <a:rect l="l" t="t" r="r" b="b"/>
              <a:pathLst>
                <a:path w="929640" h="539750">
                  <a:moveTo>
                    <a:pt x="269748" y="0"/>
                  </a:moveTo>
                  <a:lnTo>
                    <a:pt x="0" y="269747"/>
                  </a:lnTo>
                  <a:lnTo>
                    <a:pt x="269748" y="539495"/>
                  </a:lnTo>
                  <a:lnTo>
                    <a:pt x="269748" y="404621"/>
                  </a:lnTo>
                  <a:lnTo>
                    <a:pt x="929639" y="404621"/>
                  </a:lnTo>
                  <a:lnTo>
                    <a:pt x="929639" y="134873"/>
                  </a:lnTo>
                  <a:lnTo>
                    <a:pt x="269748" y="134873"/>
                  </a:lnTo>
                  <a:lnTo>
                    <a:pt x="269748" y="0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21483" y="248157"/>
            <a:ext cx="9434830" cy="7975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8800"/>
              </a:lnSpc>
              <a:spcBef>
                <a:spcPts val="125"/>
              </a:spcBef>
            </a:pPr>
            <a:r>
              <a:rPr sz="17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Український</a:t>
            </a:r>
            <a:r>
              <a:rPr sz="17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ринок</a:t>
            </a:r>
            <a:r>
              <a:rPr sz="17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праці</a:t>
            </a:r>
            <a:r>
              <a:rPr sz="17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у</a:t>
            </a:r>
            <a:r>
              <a:rPr sz="17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 err="1">
                <a:solidFill>
                  <a:srgbClr val="1F3863"/>
                </a:solidFill>
                <a:latin typeface="Microsoft Sans Serif"/>
                <a:cs typeface="Microsoft Sans Serif"/>
              </a:rPr>
              <a:t>період</a:t>
            </a:r>
            <a:r>
              <a:rPr sz="17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Arial MT"/>
                <a:cs typeface="Arial MT"/>
              </a:rPr>
              <a:t>202</a:t>
            </a:r>
            <a:r>
              <a:rPr lang="uk-UA" sz="1700" dirty="0">
                <a:solidFill>
                  <a:srgbClr val="1F3863"/>
                </a:solidFill>
                <a:latin typeface="Arial MT"/>
                <a:cs typeface="Arial MT"/>
              </a:rPr>
              <a:t>3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–202</a:t>
            </a:r>
            <a:r>
              <a:rPr lang="uk-UA"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5</a:t>
            </a:r>
            <a:r>
              <a:rPr sz="1700" spc="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продемонстрував</a:t>
            </a:r>
            <a:r>
              <a:rPr sz="1700" spc="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високий</a:t>
            </a:r>
            <a:r>
              <a:rPr sz="17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рівень</a:t>
            </a:r>
            <a:r>
              <a:rPr sz="17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резилієнтності</a:t>
            </a:r>
            <a:r>
              <a:rPr sz="1700" spc="-10" dirty="0">
                <a:solidFill>
                  <a:srgbClr val="1F3863"/>
                </a:solidFill>
                <a:latin typeface="Arial MT"/>
                <a:cs typeface="Arial MT"/>
              </a:rPr>
              <a:t>: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витримав</a:t>
            </a:r>
            <a:r>
              <a:rPr sz="1700" spc="-4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військовий,</a:t>
            </a:r>
            <a:r>
              <a:rPr sz="1700" spc="-5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демографічний</a:t>
            </a:r>
            <a:r>
              <a:rPr sz="1700" spc="-5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та</a:t>
            </a:r>
            <a:r>
              <a:rPr sz="1700" spc="-4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мобілізаційний</a:t>
            </a:r>
            <a:r>
              <a:rPr sz="1700" spc="-7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удар,</a:t>
            </a:r>
            <a:r>
              <a:rPr sz="17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 зміг</a:t>
            </a:r>
            <a:r>
              <a:rPr sz="1700" spc="-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відновитися</a:t>
            </a:r>
            <a:r>
              <a:rPr sz="1700" spc="-4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в</a:t>
            </a:r>
            <a:r>
              <a:rPr sz="1700" spc="-5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основних структурах,</a:t>
            </a:r>
            <a:r>
              <a:rPr sz="17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адаптуватися</a:t>
            </a:r>
            <a:r>
              <a:rPr sz="1700" spc="-6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та</a:t>
            </a:r>
            <a:r>
              <a:rPr sz="1700" spc="-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породити</a:t>
            </a:r>
            <a:r>
              <a:rPr sz="1700" spc="-7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1F3863"/>
                </a:solidFill>
                <a:latin typeface="Microsoft Sans Serif"/>
                <a:cs typeface="Microsoft Sans Serif"/>
              </a:rPr>
              <a:t>нові</a:t>
            </a:r>
            <a:r>
              <a:rPr sz="1700" spc="-6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якості</a:t>
            </a:r>
            <a:endParaRPr sz="17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23378" y="5765698"/>
            <a:ext cx="4116070" cy="956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dirty="0">
                <a:latin typeface="Arial"/>
                <a:cs typeface="Arial"/>
              </a:rPr>
              <a:t>Джерело</a:t>
            </a:r>
            <a:r>
              <a:rPr sz="1100" i="1" spc="-40" dirty="0">
                <a:latin typeface="Arial"/>
                <a:cs typeface="Arial"/>
              </a:rPr>
              <a:t> </a:t>
            </a:r>
            <a:r>
              <a:rPr sz="1100" i="1" spc="-10" dirty="0">
                <a:latin typeface="Arial"/>
                <a:cs typeface="Arial"/>
              </a:rPr>
              <a:t>даних: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latin typeface="Microsoft Sans Serif"/>
                <a:cs typeface="Microsoft Sans Serif"/>
              </a:rPr>
              <a:t>Загальнодержавне</a:t>
            </a:r>
            <a:r>
              <a:rPr sz="1000" spc="-3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статистичне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вибіркове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обстеження</a:t>
            </a:r>
            <a:r>
              <a:rPr sz="1000" spc="-5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соціально</a:t>
            </a:r>
            <a:r>
              <a:rPr sz="1000" spc="-10" dirty="0">
                <a:latin typeface="Arial MT"/>
                <a:cs typeface="Arial MT"/>
              </a:rPr>
              <a:t>-</a:t>
            </a:r>
            <a:endParaRPr sz="10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1000" spc="-10" dirty="0">
                <a:latin typeface="Microsoft Sans Serif"/>
                <a:cs typeface="Microsoft Sans Serif"/>
              </a:rPr>
              <a:t>економічного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стану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домогосподарств </a:t>
            </a:r>
            <a:r>
              <a:rPr sz="1000" spc="-20" dirty="0">
                <a:latin typeface="Microsoft Sans Serif"/>
                <a:cs typeface="Microsoft Sans Serif"/>
              </a:rPr>
              <a:t>(ОСЕСД),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грудень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2023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Arial MT"/>
                <a:cs typeface="Arial MT"/>
              </a:rPr>
              <a:t>-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лютий </a:t>
            </a:r>
            <a:r>
              <a:rPr sz="1000" dirty="0">
                <a:latin typeface="Microsoft Sans Serif"/>
                <a:cs typeface="Microsoft Sans Serif"/>
              </a:rPr>
              <a:t>2024</a:t>
            </a:r>
            <a:r>
              <a:rPr sz="1000" spc="-4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р</a:t>
            </a:r>
            <a:r>
              <a:rPr sz="1000" i="1" dirty="0">
                <a:latin typeface="Arial"/>
                <a:cs typeface="Arial"/>
              </a:rPr>
              <a:t>.</a:t>
            </a:r>
            <a:r>
              <a:rPr sz="1000" i="1" spc="-40" dirty="0">
                <a:latin typeface="Arial"/>
                <a:cs typeface="Arial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Результати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є</a:t>
            </a:r>
            <a:r>
              <a:rPr sz="1000" spc="-3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надійно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співставними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з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вибірковими</a:t>
            </a:r>
            <a:endParaRPr sz="1000">
              <a:latin typeface="Microsoft Sans Serif"/>
              <a:cs typeface="Microsoft Sans Serif"/>
            </a:endParaRPr>
          </a:p>
          <a:p>
            <a:pPr marL="12700" marR="166370">
              <a:lnSpc>
                <a:spcPct val="100000"/>
              </a:lnSpc>
            </a:pPr>
            <a:r>
              <a:rPr sz="1000" spc="-10" dirty="0">
                <a:latin typeface="Microsoft Sans Serif"/>
                <a:cs typeface="Microsoft Sans Serif"/>
              </a:rPr>
              <a:t>обстеженнями</a:t>
            </a:r>
            <a:r>
              <a:rPr sz="1000" spc="-20" dirty="0">
                <a:latin typeface="Microsoft Sans Serif"/>
                <a:cs typeface="Microsoft Sans Serif"/>
              </a:rPr>
              <a:t> Держстату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України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умов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життя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домогосподарств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25" dirty="0">
                <a:latin typeface="Microsoft Sans Serif"/>
                <a:cs typeface="Microsoft Sans Serif"/>
              </a:rPr>
              <a:t>та </a:t>
            </a:r>
            <a:r>
              <a:rPr sz="1000" dirty="0">
                <a:latin typeface="Microsoft Sans Serif"/>
                <a:cs typeface="Microsoft Sans Serif"/>
              </a:rPr>
              <a:t>робочої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сили</a:t>
            </a:r>
            <a:r>
              <a:rPr sz="1000" spc="-10" dirty="0">
                <a:latin typeface="Arial MT"/>
                <a:cs typeface="Arial MT"/>
              </a:rPr>
              <a:t>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4668" y="581913"/>
            <a:ext cx="913130" cy="490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50" b="1" spc="-20" dirty="0">
                <a:solidFill>
                  <a:srgbClr val="C55A11"/>
                </a:solidFill>
                <a:latin typeface="Arial"/>
                <a:cs typeface="Arial"/>
              </a:rPr>
              <a:t>Теза</a:t>
            </a:r>
            <a:endParaRPr sz="30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218753" y="1741741"/>
            <a:ext cx="2973705" cy="998855"/>
            <a:chOff x="2218753" y="1741741"/>
            <a:chExt cx="2973705" cy="998855"/>
          </a:xfrm>
        </p:grpSpPr>
        <p:sp>
          <p:nvSpPr>
            <p:cNvPr id="6" name="object 6"/>
            <p:cNvSpPr/>
            <p:nvPr/>
          </p:nvSpPr>
          <p:spPr>
            <a:xfrm>
              <a:off x="2223516" y="1848611"/>
              <a:ext cx="2969260" cy="784860"/>
            </a:xfrm>
            <a:custGeom>
              <a:avLst/>
              <a:gdLst/>
              <a:ahLst/>
              <a:cxnLst/>
              <a:rect l="l" t="t" r="r" b="b"/>
              <a:pathLst>
                <a:path w="2969260" h="784860">
                  <a:moveTo>
                    <a:pt x="2261616" y="493776"/>
                  </a:moveTo>
                  <a:lnTo>
                    <a:pt x="0" y="493776"/>
                  </a:lnTo>
                  <a:lnTo>
                    <a:pt x="0" y="784860"/>
                  </a:lnTo>
                  <a:lnTo>
                    <a:pt x="2261616" y="784860"/>
                  </a:lnTo>
                  <a:lnTo>
                    <a:pt x="2261616" y="493776"/>
                  </a:lnTo>
                  <a:close/>
                </a:path>
                <a:path w="2969260" h="784860">
                  <a:moveTo>
                    <a:pt x="2968752" y="0"/>
                  </a:moveTo>
                  <a:lnTo>
                    <a:pt x="0" y="0"/>
                  </a:lnTo>
                  <a:lnTo>
                    <a:pt x="0" y="291084"/>
                  </a:lnTo>
                  <a:lnTo>
                    <a:pt x="2968752" y="291084"/>
                  </a:lnTo>
                  <a:lnTo>
                    <a:pt x="296875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23516" y="1746504"/>
              <a:ext cx="0" cy="989330"/>
            </a:xfrm>
            <a:custGeom>
              <a:avLst/>
              <a:gdLst/>
              <a:ahLst/>
              <a:cxnLst/>
              <a:rect l="l" t="t" r="r" b="b"/>
              <a:pathLst>
                <a:path h="989330">
                  <a:moveTo>
                    <a:pt x="0" y="98907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97811" y="2375407"/>
            <a:ext cx="3086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20" dirty="0">
                <a:solidFill>
                  <a:srgbClr val="585858"/>
                </a:solidFill>
                <a:latin typeface="Calibri"/>
                <a:cs typeface="Calibri"/>
              </a:rPr>
              <a:t>2023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97811" y="1880743"/>
            <a:ext cx="3086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20" dirty="0">
                <a:solidFill>
                  <a:srgbClr val="585858"/>
                </a:solidFill>
                <a:latin typeface="Calibri"/>
                <a:cs typeface="Calibri"/>
              </a:rPr>
              <a:t>2021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49671" y="1894077"/>
            <a:ext cx="3759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28040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48632" y="2391536"/>
            <a:ext cx="3759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23742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25801" y="1608836"/>
            <a:ext cx="1761489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1F4E79"/>
                </a:solidFill>
                <a:latin typeface="Microsoft Sans Serif"/>
                <a:cs typeface="Microsoft Sans Serif"/>
              </a:rPr>
              <a:t>Населення</a:t>
            </a:r>
            <a:r>
              <a:rPr sz="1300" dirty="0">
                <a:solidFill>
                  <a:srgbClr val="1F4E79"/>
                </a:solidFill>
                <a:latin typeface="Microsoft Sans Serif"/>
                <a:cs typeface="Microsoft Sans Serif"/>
              </a:rPr>
              <a:t> у</a:t>
            </a:r>
            <a:r>
              <a:rPr sz="1300" spc="-20" dirty="0">
                <a:solidFill>
                  <a:srgbClr val="1F4E79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1F4E79"/>
                </a:solidFill>
                <a:latin typeface="Microsoft Sans Serif"/>
                <a:cs typeface="Microsoft Sans Serif"/>
              </a:rPr>
              <a:t>віці</a:t>
            </a:r>
            <a:r>
              <a:rPr sz="1300" spc="-5" dirty="0">
                <a:solidFill>
                  <a:srgbClr val="1F4E79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1F4E79"/>
                </a:solidFill>
                <a:latin typeface="Microsoft Sans Serif"/>
                <a:cs typeface="Microsoft Sans Serif"/>
              </a:rPr>
              <a:t>15</a:t>
            </a:r>
            <a:r>
              <a:rPr sz="1300" spc="-1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300" spc="-25" dirty="0">
                <a:solidFill>
                  <a:srgbClr val="1F4E79"/>
                </a:solidFill>
                <a:latin typeface="Arial MT"/>
                <a:cs typeface="Arial MT"/>
              </a:rPr>
              <a:t>70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80432" y="2093722"/>
            <a:ext cx="449580" cy="384810"/>
          </a:xfrm>
          <a:custGeom>
            <a:avLst/>
            <a:gdLst/>
            <a:ahLst/>
            <a:cxnLst/>
            <a:rect l="l" t="t" r="r" b="b"/>
            <a:pathLst>
              <a:path w="449579" h="384810">
                <a:moveTo>
                  <a:pt x="33146" y="306324"/>
                </a:moveTo>
                <a:lnTo>
                  <a:pt x="0" y="384810"/>
                </a:lnTo>
                <a:lnTo>
                  <a:pt x="82676" y="364236"/>
                </a:lnTo>
                <a:lnTo>
                  <a:pt x="69099" y="348361"/>
                </a:lnTo>
                <a:lnTo>
                  <a:pt x="52450" y="348361"/>
                </a:lnTo>
                <a:lnTo>
                  <a:pt x="44195" y="338708"/>
                </a:lnTo>
                <a:lnTo>
                  <a:pt x="53817" y="330492"/>
                </a:lnTo>
                <a:lnTo>
                  <a:pt x="33146" y="306324"/>
                </a:lnTo>
                <a:close/>
              </a:path>
              <a:path w="449579" h="384810">
                <a:moveTo>
                  <a:pt x="53817" y="330492"/>
                </a:moveTo>
                <a:lnTo>
                  <a:pt x="44195" y="338708"/>
                </a:lnTo>
                <a:lnTo>
                  <a:pt x="52450" y="348361"/>
                </a:lnTo>
                <a:lnTo>
                  <a:pt x="62072" y="340144"/>
                </a:lnTo>
                <a:lnTo>
                  <a:pt x="53817" y="330492"/>
                </a:lnTo>
                <a:close/>
              </a:path>
              <a:path w="449579" h="384810">
                <a:moveTo>
                  <a:pt x="62072" y="340144"/>
                </a:moveTo>
                <a:lnTo>
                  <a:pt x="52450" y="348361"/>
                </a:lnTo>
                <a:lnTo>
                  <a:pt x="69099" y="348361"/>
                </a:lnTo>
                <a:lnTo>
                  <a:pt x="62072" y="340144"/>
                </a:lnTo>
                <a:close/>
              </a:path>
              <a:path w="449579" h="384810">
                <a:moveTo>
                  <a:pt x="440816" y="0"/>
                </a:moveTo>
                <a:lnTo>
                  <a:pt x="53817" y="330492"/>
                </a:lnTo>
                <a:lnTo>
                  <a:pt x="62072" y="340144"/>
                </a:lnTo>
                <a:lnTo>
                  <a:pt x="449071" y="9651"/>
                </a:lnTo>
                <a:lnTo>
                  <a:pt x="440816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233542" y="2240026"/>
            <a:ext cx="47053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100" spc="-10" dirty="0">
                <a:solidFill>
                  <a:srgbClr val="1F4E79"/>
                </a:solidFill>
                <a:latin typeface="Arial MT"/>
                <a:cs typeface="Arial MT"/>
              </a:rPr>
              <a:t>15,3%</a:t>
            </a:r>
            <a:endParaRPr sz="11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179129" y="3072193"/>
            <a:ext cx="2440305" cy="1035685"/>
            <a:chOff x="2179129" y="3072193"/>
            <a:chExt cx="2440305" cy="1035685"/>
          </a:xfrm>
        </p:grpSpPr>
        <p:sp>
          <p:nvSpPr>
            <p:cNvPr id="16" name="object 16"/>
            <p:cNvSpPr/>
            <p:nvPr/>
          </p:nvSpPr>
          <p:spPr>
            <a:xfrm>
              <a:off x="2183892" y="3182111"/>
              <a:ext cx="2435860" cy="815340"/>
            </a:xfrm>
            <a:custGeom>
              <a:avLst/>
              <a:gdLst/>
              <a:ahLst/>
              <a:cxnLst/>
              <a:rect l="l" t="t" r="r" b="b"/>
              <a:pathLst>
                <a:path w="2435860" h="815339">
                  <a:moveTo>
                    <a:pt x="1496568" y="513588"/>
                  </a:moveTo>
                  <a:lnTo>
                    <a:pt x="0" y="513588"/>
                  </a:lnTo>
                  <a:lnTo>
                    <a:pt x="0" y="815340"/>
                  </a:lnTo>
                  <a:lnTo>
                    <a:pt x="1496568" y="815340"/>
                  </a:lnTo>
                  <a:lnTo>
                    <a:pt x="1496568" y="513588"/>
                  </a:lnTo>
                  <a:close/>
                </a:path>
                <a:path w="2435860" h="815339">
                  <a:moveTo>
                    <a:pt x="2435352" y="0"/>
                  </a:moveTo>
                  <a:lnTo>
                    <a:pt x="0" y="0"/>
                  </a:lnTo>
                  <a:lnTo>
                    <a:pt x="0" y="301752"/>
                  </a:lnTo>
                  <a:lnTo>
                    <a:pt x="2435352" y="301752"/>
                  </a:lnTo>
                  <a:lnTo>
                    <a:pt x="2435352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83892" y="3076955"/>
              <a:ext cx="0" cy="1026160"/>
            </a:xfrm>
            <a:custGeom>
              <a:avLst/>
              <a:gdLst/>
              <a:ahLst/>
              <a:cxnLst/>
              <a:rect l="l" t="t" r="r" b="b"/>
              <a:pathLst>
                <a:path h="1026160">
                  <a:moveTo>
                    <a:pt x="0" y="102565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758823" y="3733546"/>
            <a:ext cx="3086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0" dirty="0">
                <a:solidFill>
                  <a:srgbClr val="585858"/>
                </a:solidFill>
                <a:latin typeface="Calibri"/>
                <a:cs typeface="Calibri"/>
              </a:rPr>
              <a:t>2023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58823" y="3220974"/>
            <a:ext cx="3086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20" dirty="0">
                <a:solidFill>
                  <a:srgbClr val="585858"/>
                </a:solidFill>
                <a:latin typeface="Calibri"/>
                <a:cs typeface="Calibri"/>
              </a:rPr>
              <a:t>2021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87320" y="2901187"/>
            <a:ext cx="59880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538235"/>
                </a:solidFill>
                <a:latin typeface="Microsoft Sans Serif"/>
                <a:cs typeface="Microsoft Sans Serif"/>
              </a:rPr>
              <a:t>Зайняті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54041" y="3249929"/>
            <a:ext cx="3759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15297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21989" y="3762247"/>
            <a:ext cx="3759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13255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108703" y="3449320"/>
            <a:ext cx="691515" cy="384810"/>
          </a:xfrm>
          <a:custGeom>
            <a:avLst/>
            <a:gdLst/>
            <a:ahLst/>
            <a:cxnLst/>
            <a:rect l="l" t="t" r="r" b="b"/>
            <a:pathLst>
              <a:path w="691514" h="384810">
                <a:moveTo>
                  <a:pt x="48387" y="314705"/>
                </a:moveTo>
                <a:lnTo>
                  <a:pt x="0" y="384809"/>
                </a:lnTo>
                <a:lnTo>
                  <a:pt x="85090" y="381507"/>
                </a:lnTo>
                <a:lnTo>
                  <a:pt x="73158" y="359790"/>
                </a:lnTo>
                <a:lnTo>
                  <a:pt x="58674" y="359790"/>
                </a:lnTo>
                <a:lnTo>
                  <a:pt x="52578" y="348614"/>
                </a:lnTo>
                <a:lnTo>
                  <a:pt x="63662" y="342507"/>
                </a:lnTo>
                <a:lnTo>
                  <a:pt x="48387" y="314705"/>
                </a:lnTo>
                <a:close/>
              </a:path>
              <a:path w="691514" h="384810">
                <a:moveTo>
                  <a:pt x="63662" y="342507"/>
                </a:moveTo>
                <a:lnTo>
                  <a:pt x="52578" y="348614"/>
                </a:lnTo>
                <a:lnTo>
                  <a:pt x="58674" y="359790"/>
                </a:lnTo>
                <a:lnTo>
                  <a:pt x="69792" y="353665"/>
                </a:lnTo>
                <a:lnTo>
                  <a:pt x="63662" y="342507"/>
                </a:lnTo>
                <a:close/>
              </a:path>
              <a:path w="691514" h="384810">
                <a:moveTo>
                  <a:pt x="69792" y="353665"/>
                </a:moveTo>
                <a:lnTo>
                  <a:pt x="58674" y="359790"/>
                </a:lnTo>
                <a:lnTo>
                  <a:pt x="73158" y="359790"/>
                </a:lnTo>
                <a:lnTo>
                  <a:pt x="69792" y="353665"/>
                </a:lnTo>
                <a:close/>
              </a:path>
              <a:path w="691514" h="384810">
                <a:moveTo>
                  <a:pt x="685292" y="0"/>
                </a:moveTo>
                <a:lnTo>
                  <a:pt x="63662" y="342507"/>
                </a:lnTo>
                <a:lnTo>
                  <a:pt x="69792" y="353665"/>
                </a:lnTo>
                <a:lnTo>
                  <a:pt x="691388" y="11175"/>
                </a:lnTo>
                <a:lnTo>
                  <a:pt x="68529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448683" y="3620846"/>
            <a:ext cx="47117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538235"/>
                </a:solidFill>
                <a:latin typeface="Arial MT"/>
                <a:cs typeface="Arial MT"/>
              </a:rPr>
              <a:t>-</a:t>
            </a:r>
            <a:r>
              <a:rPr sz="1100" spc="-10" dirty="0">
                <a:solidFill>
                  <a:srgbClr val="538235"/>
                </a:solidFill>
                <a:latin typeface="Arial MT"/>
                <a:cs typeface="Arial MT"/>
              </a:rPr>
              <a:t>13,3%</a:t>
            </a:r>
            <a:endParaRPr sz="1100">
              <a:latin typeface="Arial MT"/>
              <a:cs typeface="Arial M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151697" y="4414837"/>
            <a:ext cx="832485" cy="770255"/>
            <a:chOff x="2151697" y="4414837"/>
            <a:chExt cx="832485" cy="770255"/>
          </a:xfrm>
        </p:grpSpPr>
        <p:sp>
          <p:nvSpPr>
            <p:cNvPr id="26" name="object 26"/>
            <p:cNvSpPr/>
            <p:nvPr/>
          </p:nvSpPr>
          <p:spPr>
            <a:xfrm>
              <a:off x="2156460" y="4497323"/>
              <a:ext cx="828040" cy="603885"/>
            </a:xfrm>
            <a:custGeom>
              <a:avLst/>
              <a:gdLst/>
              <a:ahLst/>
              <a:cxnLst/>
              <a:rect l="l" t="t" r="r" b="b"/>
              <a:pathLst>
                <a:path w="828039" h="603885">
                  <a:moveTo>
                    <a:pt x="445008" y="381000"/>
                  </a:moveTo>
                  <a:lnTo>
                    <a:pt x="0" y="381000"/>
                  </a:lnTo>
                  <a:lnTo>
                    <a:pt x="0" y="603504"/>
                  </a:lnTo>
                  <a:lnTo>
                    <a:pt x="445008" y="603504"/>
                  </a:lnTo>
                  <a:lnTo>
                    <a:pt x="445008" y="381000"/>
                  </a:lnTo>
                  <a:close/>
                </a:path>
                <a:path w="828039" h="603885">
                  <a:moveTo>
                    <a:pt x="827532" y="0"/>
                  </a:moveTo>
                  <a:lnTo>
                    <a:pt x="0" y="0"/>
                  </a:lnTo>
                  <a:lnTo>
                    <a:pt x="0" y="224028"/>
                  </a:lnTo>
                  <a:lnTo>
                    <a:pt x="827532" y="224028"/>
                  </a:lnTo>
                  <a:lnTo>
                    <a:pt x="827532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156460" y="4419600"/>
              <a:ext cx="0" cy="760730"/>
            </a:xfrm>
            <a:custGeom>
              <a:avLst/>
              <a:gdLst/>
              <a:ahLst/>
              <a:cxnLst/>
              <a:rect l="l" t="t" r="r" b="b"/>
              <a:pathLst>
                <a:path h="760729">
                  <a:moveTo>
                    <a:pt x="0" y="76047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731391" y="4877180"/>
            <a:ext cx="3086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0" dirty="0">
                <a:solidFill>
                  <a:srgbClr val="585858"/>
                </a:solidFill>
                <a:latin typeface="Calibri"/>
                <a:cs typeface="Calibri"/>
              </a:rPr>
              <a:t>2023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31391" y="4497070"/>
            <a:ext cx="3086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0" dirty="0">
                <a:solidFill>
                  <a:srgbClr val="585858"/>
                </a:solidFill>
                <a:latin typeface="Calibri"/>
                <a:cs typeface="Calibri"/>
              </a:rPr>
              <a:t>2021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36139" y="4244085"/>
            <a:ext cx="81470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C55A11"/>
                </a:solidFill>
                <a:latin typeface="Microsoft Sans Serif"/>
                <a:cs typeface="Microsoft Sans Serif"/>
              </a:rPr>
              <a:t>Безробітні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012185" y="4533646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Arial MT"/>
                <a:cs typeface="Arial MT"/>
              </a:rPr>
              <a:t>1806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683891" y="4921758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Arial MT"/>
                <a:cs typeface="Arial MT"/>
              </a:rPr>
              <a:t>971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906267" y="4732020"/>
            <a:ext cx="266065" cy="262255"/>
          </a:xfrm>
          <a:custGeom>
            <a:avLst/>
            <a:gdLst/>
            <a:ahLst/>
            <a:cxnLst/>
            <a:rect l="l" t="t" r="r" b="b"/>
            <a:pathLst>
              <a:path w="266064" h="262254">
                <a:moveTo>
                  <a:pt x="27558" y="181101"/>
                </a:moveTo>
                <a:lnTo>
                  <a:pt x="0" y="261746"/>
                </a:lnTo>
                <a:lnTo>
                  <a:pt x="81025" y="235457"/>
                </a:lnTo>
                <a:lnTo>
                  <a:pt x="67534" y="221741"/>
                </a:lnTo>
                <a:lnTo>
                  <a:pt x="49783" y="221741"/>
                </a:lnTo>
                <a:lnTo>
                  <a:pt x="40767" y="212597"/>
                </a:lnTo>
                <a:lnTo>
                  <a:pt x="49800" y="203713"/>
                </a:lnTo>
                <a:lnTo>
                  <a:pt x="27558" y="181101"/>
                </a:lnTo>
                <a:close/>
              </a:path>
              <a:path w="266064" h="262254">
                <a:moveTo>
                  <a:pt x="49800" y="203713"/>
                </a:moveTo>
                <a:lnTo>
                  <a:pt x="40767" y="212597"/>
                </a:lnTo>
                <a:lnTo>
                  <a:pt x="49783" y="221741"/>
                </a:lnTo>
                <a:lnTo>
                  <a:pt x="58803" y="212865"/>
                </a:lnTo>
                <a:lnTo>
                  <a:pt x="49800" y="203713"/>
                </a:lnTo>
                <a:close/>
              </a:path>
              <a:path w="266064" h="262254">
                <a:moveTo>
                  <a:pt x="58803" y="212865"/>
                </a:moveTo>
                <a:lnTo>
                  <a:pt x="49783" y="221741"/>
                </a:lnTo>
                <a:lnTo>
                  <a:pt x="67534" y="221741"/>
                </a:lnTo>
                <a:lnTo>
                  <a:pt x="58803" y="212865"/>
                </a:lnTo>
                <a:close/>
              </a:path>
              <a:path w="266064" h="262254">
                <a:moveTo>
                  <a:pt x="256920" y="0"/>
                </a:moveTo>
                <a:lnTo>
                  <a:pt x="49800" y="203713"/>
                </a:lnTo>
                <a:lnTo>
                  <a:pt x="58803" y="212865"/>
                </a:lnTo>
                <a:lnTo>
                  <a:pt x="265811" y="9143"/>
                </a:lnTo>
                <a:lnTo>
                  <a:pt x="25692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084702" y="4794630"/>
            <a:ext cx="470534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C55A11"/>
                </a:solidFill>
                <a:latin typeface="Arial MT"/>
                <a:cs typeface="Arial MT"/>
              </a:rPr>
              <a:t>-</a:t>
            </a:r>
            <a:r>
              <a:rPr sz="1100" spc="-10" dirty="0">
                <a:solidFill>
                  <a:srgbClr val="C55A11"/>
                </a:solidFill>
                <a:latin typeface="Arial MT"/>
                <a:cs typeface="Arial MT"/>
              </a:rPr>
              <a:t>46,2%</a:t>
            </a:r>
            <a:endParaRPr sz="1100">
              <a:latin typeface="Arial MT"/>
              <a:cs typeface="Arial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2144077" y="5550217"/>
            <a:ext cx="1667510" cy="921385"/>
            <a:chOff x="2144077" y="5550217"/>
            <a:chExt cx="1667510" cy="921385"/>
          </a:xfrm>
        </p:grpSpPr>
        <p:sp>
          <p:nvSpPr>
            <p:cNvPr id="36" name="object 36"/>
            <p:cNvSpPr/>
            <p:nvPr/>
          </p:nvSpPr>
          <p:spPr>
            <a:xfrm>
              <a:off x="2148840" y="5649467"/>
              <a:ext cx="1663064" cy="722630"/>
            </a:xfrm>
            <a:custGeom>
              <a:avLst/>
              <a:gdLst/>
              <a:ahLst/>
              <a:cxnLst/>
              <a:rect l="l" t="t" r="r" b="b"/>
              <a:pathLst>
                <a:path w="1663064" h="722629">
                  <a:moveTo>
                    <a:pt x="1263396" y="455676"/>
                  </a:moveTo>
                  <a:lnTo>
                    <a:pt x="0" y="455676"/>
                  </a:lnTo>
                  <a:lnTo>
                    <a:pt x="0" y="722376"/>
                  </a:lnTo>
                  <a:lnTo>
                    <a:pt x="1263396" y="722376"/>
                  </a:lnTo>
                  <a:lnTo>
                    <a:pt x="1263396" y="455676"/>
                  </a:lnTo>
                  <a:close/>
                </a:path>
                <a:path w="1663064" h="722629">
                  <a:moveTo>
                    <a:pt x="1662684" y="0"/>
                  </a:moveTo>
                  <a:lnTo>
                    <a:pt x="0" y="0"/>
                  </a:lnTo>
                  <a:lnTo>
                    <a:pt x="0" y="268224"/>
                  </a:lnTo>
                  <a:lnTo>
                    <a:pt x="1662684" y="268224"/>
                  </a:lnTo>
                  <a:lnTo>
                    <a:pt x="1662684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148839" y="5554979"/>
              <a:ext cx="0" cy="911860"/>
            </a:xfrm>
            <a:custGeom>
              <a:avLst/>
              <a:gdLst/>
              <a:ahLst/>
              <a:cxnLst/>
              <a:rect l="l" t="t" r="r" b="b"/>
              <a:pathLst>
                <a:path h="911860">
                  <a:moveTo>
                    <a:pt x="0" y="91135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723135" y="6126581"/>
            <a:ext cx="3086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0" dirty="0">
                <a:solidFill>
                  <a:srgbClr val="585858"/>
                </a:solidFill>
                <a:latin typeface="Calibri"/>
                <a:cs typeface="Calibri"/>
              </a:rPr>
              <a:t>2023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723135" y="5670905"/>
            <a:ext cx="30861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20" dirty="0">
                <a:solidFill>
                  <a:srgbClr val="585858"/>
                </a:solidFill>
                <a:latin typeface="Calibri"/>
                <a:cs typeface="Calibri"/>
              </a:rPr>
              <a:t>2021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124836" y="5392039"/>
            <a:ext cx="273875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solidFill>
                  <a:srgbClr val="3A3838"/>
                </a:solidFill>
                <a:latin typeface="Microsoft Sans Serif"/>
                <a:cs typeface="Microsoft Sans Serif"/>
              </a:rPr>
              <a:t>Не</a:t>
            </a:r>
            <a:r>
              <a:rPr sz="1300" spc="-30" dirty="0">
                <a:solidFill>
                  <a:srgbClr val="3A3838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3A3838"/>
                </a:solidFill>
                <a:latin typeface="Microsoft Sans Serif"/>
                <a:cs typeface="Microsoft Sans Serif"/>
              </a:rPr>
              <a:t>входять</a:t>
            </a:r>
            <a:r>
              <a:rPr sz="1300" spc="-15" dirty="0">
                <a:solidFill>
                  <a:srgbClr val="3A3838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3A3838"/>
                </a:solidFill>
                <a:latin typeface="Microsoft Sans Serif"/>
                <a:cs typeface="Microsoft Sans Serif"/>
              </a:rPr>
              <a:t>до</a:t>
            </a:r>
            <a:r>
              <a:rPr sz="1300" spc="-20" dirty="0">
                <a:solidFill>
                  <a:srgbClr val="3A3838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3A3838"/>
                </a:solidFill>
                <a:latin typeface="Microsoft Sans Serif"/>
                <a:cs typeface="Microsoft Sans Serif"/>
              </a:rPr>
              <a:t>складу</a:t>
            </a:r>
            <a:r>
              <a:rPr sz="1300" spc="-5" dirty="0">
                <a:solidFill>
                  <a:srgbClr val="3A3838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3A3838"/>
                </a:solidFill>
                <a:latin typeface="Microsoft Sans Serif"/>
                <a:cs typeface="Microsoft Sans Serif"/>
              </a:rPr>
              <a:t>робочої</a:t>
            </a:r>
            <a:r>
              <a:rPr sz="1300" spc="-25" dirty="0">
                <a:solidFill>
                  <a:srgbClr val="3A3838"/>
                </a:solidFill>
                <a:latin typeface="Microsoft Sans Serif"/>
                <a:cs typeface="Microsoft Sans Serif"/>
              </a:rPr>
              <a:t> </a:t>
            </a:r>
            <a:r>
              <a:rPr sz="1300" spc="-20" dirty="0">
                <a:solidFill>
                  <a:srgbClr val="3A3838"/>
                </a:solidFill>
                <a:latin typeface="Microsoft Sans Serif"/>
                <a:cs typeface="Microsoft Sans Serif"/>
              </a:rPr>
              <a:t>сили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887215" y="5691632"/>
            <a:ext cx="3759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10938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509517" y="6159804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Arial MT"/>
                <a:cs typeface="Arial MT"/>
              </a:rPr>
              <a:t>9516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42944" y="5874981"/>
            <a:ext cx="314325" cy="298450"/>
          </a:xfrm>
          <a:custGeom>
            <a:avLst/>
            <a:gdLst/>
            <a:ahLst/>
            <a:cxnLst/>
            <a:rect l="l" t="t" r="r" b="b"/>
            <a:pathLst>
              <a:path w="314325" h="298450">
                <a:moveTo>
                  <a:pt x="29082" y="218376"/>
                </a:moveTo>
                <a:lnTo>
                  <a:pt x="0" y="298450"/>
                </a:lnTo>
                <a:lnTo>
                  <a:pt x="81533" y="273672"/>
                </a:lnTo>
                <a:lnTo>
                  <a:pt x="67969" y="259372"/>
                </a:lnTo>
                <a:lnTo>
                  <a:pt x="50418" y="259372"/>
                </a:lnTo>
                <a:lnTo>
                  <a:pt x="41655" y="250151"/>
                </a:lnTo>
                <a:lnTo>
                  <a:pt x="50906" y="241383"/>
                </a:lnTo>
                <a:lnTo>
                  <a:pt x="29082" y="218376"/>
                </a:lnTo>
                <a:close/>
              </a:path>
              <a:path w="314325" h="298450">
                <a:moveTo>
                  <a:pt x="50906" y="241383"/>
                </a:moveTo>
                <a:lnTo>
                  <a:pt x="41655" y="250151"/>
                </a:lnTo>
                <a:lnTo>
                  <a:pt x="50418" y="259372"/>
                </a:lnTo>
                <a:lnTo>
                  <a:pt x="59660" y="250612"/>
                </a:lnTo>
                <a:lnTo>
                  <a:pt x="50906" y="241383"/>
                </a:lnTo>
                <a:close/>
              </a:path>
              <a:path w="314325" h="298450">
                <a:moveTo>
                  <a:pt x="59660" y="250612"/>
                </a:moveTo>
                <a:lnTo>
                  <a:pt x="50418" y="259372"/>
                </a:lnTo>
                <a:lnTo>
                  <a:pt x="67969" y="259372"/>
                </a:lnTo>
                <a:lnTo>
                  <a:pt x="59660" y="250612"/>
                </a:lnTo>
                <a:close/>
              </a:path>
              <a:path w="314325" h="298450">
                <a:moveTo>
                  <a:pt x="305561" y="0"/>
                </a:moveTo>
                <a:lnTo>
                  <a:pt x="50906" y="241383"/>
                </a:lnTo>
                <a:lnTo>
                  <a:pt x="59660" y="250612"/>
                </a:lnTo>
                <a:lnTo>
                  <a:pt x="314325" y="9220"/>
                </a:lnTo>
                <a:lnTo>
                  <a:pt x="305561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967098" y="5951626"/>
            <a:ext cx="470534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767070"/>
                </a:solidFill>
                <a:latin typeface="Arial MT"/>
                <a:cs typeface="Arial MT"/>
              </a:rPr>
              <a:t>-</a:t>
            </a:r>
            <a:r>
              <a:rPr sz="1100" spc="-10" dirty="0">
                <a:solidFill>
                  <a:srgbClr val="767070"/>
                </a:solidFill>
                <a:latin typeface="Arial MT"/>
                <a:cs typeface="Arial MT"/>
              </a:rPr>
              <a:t>13,0%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573773" y="2020569"/>
            <a:ext cx="109664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1120"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solidFill>
                  <a:srgbClr val="1F4E79"/>
                </a:solidFill>
                <a:latin typeface="Microsoft Sans Serif"/>
                <a:cs typeface="Microsoft Sans Serif"/>
              </a:rPr>
              <a:t>Рівень</a:t>
            </a:r>
            <a:r>
              <a:rPr sz="1300" spc="-45" dirty="0">
                <a:solidFill>
                  <a:srgbClr val="1F4E79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1F4E79"/>
                </a:solidFill>
                <a:latin typeface="Microsoft Sans Serif"/>
                <a:cs typeface="Microsoft Sans Serif"/>
              </a:rPr>
              <a:t>участі </a:t>
            </a:r>
            <a:r>
              <a:rPr sz="1300" dirty="0">
                <a:solidFill>
                  <a:srgbClr val="1F4E79"/>
                </a:solidFill>
                <a:latin typeface="Microsoft Sans Serif"/>
                <a:cs typeface="Microsoft Sans Serif"/>
              </a:rPr>
              <a:t>в</a:t>
            </a:r>
            <a:r>
              <a:rPr sz="1300" spc="-30" dirty="0">
                <a:solidFill>
                  <a:srgbClr val="1F4E79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1F4E79"/>
                </a:solidFill>
                <a:latin typeface="Microsoft Sans Serif"/>
                <a:cs typeface="Microsoft Sans Serif"/>
              </a:rPr>
              <a:t>робочій </a:t>
            </a:r>
            <a:r>
              <a:rPr sz="1300" spc="-20" dirty="0">
                <a:solidFill>
                  <a:srgbClr val="1F4E79"/>
                </a:solidFill>
                <a:latin typeface="Microsoft Sans Serif"/>
                <a:cs typeface="Microsoft Sans Serif"/>
              </a:rPr>
              <a:t>силі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823964" y="3383026"/>
            <a:ext cx="82296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97180">
              <a:lnSpc>
                <a:spcPct val="100000"/>
              </a:lnSpc>
              <a:spcBef>
                <a:spcPts val="95"/>
              </a:spcBef>
            </a:pPr>
            <a:r>
              <a:rPr sz="1300" spc="-20" dirty="0">
                <a:solidFill>
                  <a:srgbClr val="538235"/>
                </a:solidFill>
                <a:latin typeface="Microsoft Sans Serif"/>
                <a:cs typeface="Microsoft Sans Serif"/>
              </a:rPr>
              <a:t>Рівень </a:t>
            </a:r>
            <a:r>
              <a:rPr sz="1300" spc="-25" dirty="0">
                <a:solidFill>
                  <a:srgbClr val="538235"/>
                </a:solidFill>
                <a:latin typeface="Microsoft Sans Serif"/>
                <a:cs typeface="Microsoft Sans Serif"/>
              </a:rPr>
              <a:t>зайнятості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811771" y="4519929"/>
            <a:ext cx="83566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09245">
              <a:lnSpc>
                <a:spcPct val="100000"/>
              </a:lnSpc>
              <a:spcBef>
                <a:spcPts val="95"/>
              </a:spcBef>
            </a:pPr>
            <a:r>
              <a:rPr sz="1300" spc="-20" dirty="0">
                <a:solidFill>
                  <a:srgbClr val="C55A11"/>
                </a:solidFill>
                <a:latin typeface="Microsoft Sans Serif"/>
                <a:cs typeface="Microsoft Sans Serif"/>
              </a:rPr>
              <a:t>Рівень </a:t>
            </a:r>
            <a:r>
              <a:rPr sz="1300" spc="-25" dirty="0">
                <a:solidFill>
                  <a:srgbClr val="C55A11"/>
                </a:solidFill>
                <a:latin typeface="Microsoft Sans Serif"/>
                <a:cs typeface="Microsoft Sans Serif"/>
              </a:rPr>
              <a:t>безробіття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295400" y="272795"/>
            <a:ext cx="599440" cy="719455"/>
          </a:xfrm>
          <a:prstGeom prst="rect">
            <a:avLst/>
          </a:prstGeom>
          <a:solidFill>
            <a:srgbClr val="C55A11"/>
          </a:solidFill>
        </p:spPr>
        <p:txBody>
          <a:bodyPr vert="horz" wrap="square" lIns="0" tIns="93980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740"/>
              </a:spcBef>
            </a:pPr>
            <a:r>
              <a:rPr sz="35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5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789164" y="2031492"/>
            <a:ext cx="923925" cy="452755"/>
          </a:xfrm>
          <a:custGeom>
            <a:avLst/>
            <a:gdLst/>
            <a:ahLst/>
            <a:cxnLst/>
            <a:rect l="l" t="t" r="r" b="b"/>
            <a:pathLst>
              <a:path w="923925" h="452755">
                <a:moveTo>
                  <a:pt x="0" y="452627"/>
                </a:moveTo>
                <a:lnTo>
                  <a:pt x="923544" y="452627"/>
                </a:lnTo>
                <a:lnTo>
                  <a:pt x="923544" y="0"/>
                </a:lnTo>
                <a:lnTo>
                  <a:pt x="0" y="0"/>
                </a:lnTo>
                <a:lnTo>
                  <a:pt x="0" y="452627"/>
                </a:lnTo>
                <a:close/>
              </a:path>
            </a:pathLst>
          </a:custGeom>
          <a:ln w="571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8066658" y="1781682"/>
            <a:ext cx="3854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solidFill>
                  <a:srgbClr val="2D75B6"/>
                </a:solidFill>
                <a:latin typeface="Calibri"/>
                <a:cs typeface="Calibri"/>
              </a:rPr>
              <a:t>2021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789164" y="2091690"/>
            <a:ext cx="923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35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D75B6"/>
                </a:solidFill>
                <a:latin typeface="Calibri"/>
                <a:cs typeface="Calibri"/>
              </a:rPr>
              <a:t>61,0 </a:t>
            </a:r>
            <a:r>
              <a:rPr sz="1200" b="1" spc="-50" dirty="0">
                <a:solidFill>
                  <a:srgbClr val="2D75B6"/>
                </a:solidFill>
                <a:latin typeface="Calibri"/>
                <a:cs typeface="Calibri"/>
              </a:rPr>
              <a:t>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8959595" y="2031492"/>
            <a:ext cx="923925" cy="452755"/>
          </a:xfrm>
          <a:custGeom>
            <a:avLst/>
            <a:gdLst/>
            <a:ahLst/>
            <a:cxnLst/>
            <a:rect l="l" t="t" r="r" b="b"/>
            <a:pathLst>
              <a:path w="923925" h="452755">
                <a:moveTo>
                  <a:pt x="0" y="452627"/>
                </a:moveTo>
                <a:lnTo>
                  <a:pt x="923544" y="452627"/>
                </a:lnTo>
                <a:lnTo>
                  <a:pt x="923544" y="0"/>
                </a:lnTo>
                <a:lnTo>
                  <a:pt x="0" y="0"/>
                </a:lnTo>
                <a:lnTo>
                  <a:pt x="0" y="452627"/>
                </a:lnTo>
                <a:close/>
              </a:path>
            </a:pathLst>
          </a:custGeom>
          <a:ln w="57150">
            <a:solidFill>
              <a:srgbClr val="2E54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9237726" y="1781682"/>
            <a:ext cx="3854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solidFill>
                  <a:srgbClr val="2E5496"/>
                </a:solidFill>
                <a:latin typeface="Calibri"/>
                <a:cs typeface="Calibri"/>
              </a:rPr>
              <a:t>2023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959595" y="2091690"/>
            <a:ext cx="923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E5496"/>
                </a:solidFill>
                <a:latin typeface="Calibri"/>
                <a:cs typeface="Calibri"/>
              </a:rPr>
              <a:t>59,9 </a:t>
            </a:r>
            <a:r>
              <a:rPr sz="1200" b="1" spc="-50" dirty="0">
                <a:solidFill>
                  <a:srgbClr val="2E5496"/>
                </a:solidFill>
                <a:latin typeface="Calibri"/>
                <a:cs typeface="Calibri"/>
              </a:rPr>
              <a:t>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807452" y="3380232"/>
            <a:ext cx="925194" cy="454659"/>
          </a:xfrm>
          <a:custGeom>
            <a:avLst/>
            <a:gdLst/>
            <a:ahLst/>
            <a:cxnLst/>
            <a:rect l="l" t="t" r="r" b="b"/>
            <a:pathLst>
              <a:path w="925195" h="454660">
                <a:moveTo>
                  <a:pt x="0" y="454152"/>
                </a:moveTo>
                <a:lnTo>
                  <a:pt x="925068" y="454152"/>
                </a:lnTo>
                <a:lnTo>
                  <a:pt x="925068" y="0"/>
                </a:lnTo>
                <a:lnTo>
                  <a:pt x="0" y="0"/>
                </a:lnTo>
                <a:lnTo>
                  <a:pt x="0" y="454152"/>
                </a:lnTo>
                <a:close/>
              </a:path>
            </a:pathLst>
          </a:custGeom>
          <a:ln w="57150">
            <a:solidFill>
              <a:srgbClr val="A9D1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8086090" y="3131057"/>
            <a:ext cx="3854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solidFill>
                  <a:srgbClr val="6FAC46"/>
                </a:solidFill>
                <a:latin typeface="Calibri"/>
                <a:cs typeface="Calibri"/>
              </a:rPr>
              <a:t>2021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969757" y="3441319"/>
            <a:ext cx="595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Calibri"/>
                <a:cs typeface="Calibri"/>
              </a:rPr>
              <a:t>54,6 </a:t>
            </a:r>
            <a:r>
              <a:rPr sz="1200" b="1" spc="-50" dirty="0">
                <a:solidFill>
                  <a:srgbClr val="6FAC46"/>
                </a:solidFill>
                <a:latin typeface="Calibri"/>
                <a:cs typeface="Calibri"/>
              </a:rPr>
              <a:t>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8979407" y="3380232"/>
            <a:ext cx="923925" cy="454659"/>
          </a:xfrm>
          <a:custGeom>
            <a:avLst/>
            <a:gdLst/>
            <a:ahLst/>
            <a:cxnLst/>
            <a:rect l="l" t="t" r="r" b="b"/>
            <a:pathLst>
              <a:path w="923925" h="454660">
                <a:moveTo>
                  <a:pt x="0" y="454152"/>
                </a:moveTo>
                <a:lnTo>
                  <a:pt x="923544" y="454152"/>
                </a:lnTo>
                <a:lnTo>
                  <a:pt x="923544" y="0"/>
                </a:lnTo>
                <a:lnTo>
                  <a:pt x="0" y="0"/>
                </a:lnTo>
                <a:lnTo>
                  <a:pt x="0" y="454152"/>
                </a:lnTo>
                <a:close/>
              </a:path>
            </a:pathLst>
          </a:custGeom>
          <a:ln w="57150">
            <a:solidFill>
              <a:srgbClr val="5382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9257156" y="3131057"/>
            <a:ext cx="3854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solidFill>
                  <a:srgbClr val="538235"/>
                </a:solidFill>
                <a:latin typeface="Calibri"/>
                <a:cs typeface="Calibri"/>
              </a:rPr>
              <a:t>2023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140697" y="3441319"/>
            <a:ext cx="595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538235"/>
                </a:solidFill>
                <a:latin typeface="Calibri"/>
                <a:cs typeface="Calibri"/>
              </a:rPr>
              <a:t>55,8 </a:t>
            </a:r>
            <a:r>
              <a:rPr sz="1200" b="1" spc="-50" dirty="0">
                <a:solidFill>
                  <a:srgbClr val="538235"/>
                </a:solidFill>
                <a:latin typeface="Calibri"/>
                <a:cs typeface="Calibri"/>
              </a:rPr>
              <a:t>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7801356" y="4514088"/>
            <a:ext cx="923925" cy="454659"/>
          </a:xfrm>
          <a:custGeom>
            <a:avLst/>
            <a:gdLst/>
            <a:ahLst/>
            <a:cxnLst/>
            <a:rect l="l" t="t" r="r" b="b"/>
            <a:pathLst>
              <a:path w="923925" h="454660">
                <a:moveTo>
                  <a:pt x="0" y="454151"/>
                </a:moveTo>
                <a:lnTo>
                  <a:pt x="923544" y="454151"/>
                </a:lnTo>
                <a:lnTo>
                  <a:pt x="923544" y="0"/>
                </a:lnTo>
                <a:lnTo>
                  <a:pt x="0" y="0"/>
                </a:lnTo>
                <a:lnTo>
                  <a:pt x="0" y="454151"/>
                </a:lnTo>
                <a:close/>
              </a:path>
            </a:pathLst>
          </a:custGeom>
          <a:ln w="57150">
            <a:solidFill>
              <a:srgbClr val="F4B0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8078469" y="4265421"/>
            <a:ext cx="3867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EC7C30"/>
                </a:solidFill>
                <a:latin typeface="Calibri"/>
                <a:cs typeface="Calibri"/>
              </a:rPr>
              <a:t>2021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962138" y="4575429"/>
            <a:ext cx="595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10,6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200" b="1" spc="-50" dirty="0">
                <a:solidFill>
                  <a:srgbClr val="EC7C30"/>
                </a:solidFill>
                <a:latin typeface="Calibri"/>
                <a:cs typeface="Calibri"/>
              </a:rPr>
              <a:t>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8971788" y="4514088"/>
            <a:ext cx="923925" cy="454659"/>
          </a:xfrm>
          <a:custGeom>
            <a:avLst/>
            <a:gdLst/>
            <a:ahLst/>
            <a:cxnLst/>
            <a:rect l="l" t="t" r="r" b="b"/>
            <a:pathLst>
              <a:path w="923925" h="454660">
                <a:moveTo>
                  <a:pt x="0" y="454151"/>
                </a:moveTo>
                <a:lnTo>
                  <a:pt x="923544" y="454151"/>
                </a:lnTo>
                <a:lnTo>
                  <a:pt x="923544" y="0"/>
                </a:lnTo>
                <a:lnTo>
                  <a:pt x="0" y="0"/>
                </a:lnTo>
                <a:lnTo>
                  <a:pt x="0" y="454151"/>
                </a:lnTo>
                <a:close/>
              </a:path>
            </a:pathLst>
          </a:custGeom>
          <a:ln w="57150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9249918" y="4265421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C55A11"/>
                </a:solidFill>
                <a:latin typeface="Calibri"/>
                <a:cs typeface="Calibri"/>
              </a:rPr>
              <a:t>2023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192006" y="4575429"/>
            <a:ext cx="479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55A11"/>
                </a:solidFill>
                <a:latin typeface="Calibri"/>
                <a:cs typeface="Calibri"/>
              </a:rPr>
              <a:t>6,8 </a:t>
            </a:r>
            <a:r>
              <a:rPr sz="1200" b="1" spc="-50" dirty="0">
                <a:solidFill>
                  <a:srgbClr val="C55A11"/>
                </a:solidFill>
                <a:latin typeface="Calibri"/>
                <a:cs typeface="Calibri"/>
              </a:rPr>
              <a:t>%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3228" y="3025139"/>
            <a:ext cx="332740" cy="1130935"/>
          </a:xfrm>
          <a:custGeom>
            <a:avLst/>
            <a:gdLst/>
            <a:ahLst/>
            <a:cxnLst/>
            <a:rect l="l" t="t" r="r" b="b"/>
            <a:pathLst>
              <a:path w="332739" h="1130935">
                <a:moveTo>
                  <a:pt x="332232" y="0"/>
                </a:moveTo>
                <a:lnTo>
                  <a:pt x="0" y="0"/>
                </a:lnTo>
                <a:lnTo>
                  <a:pt x="0" y="1130808"/>
                </a:lnTo>
                <a:lnTo>
                  <a:pt x="332232" y="1130808"/>
                </a:lnTo>
                <a:lnTo>
                  <a:pt x="33223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917435" y="3834384"/>
            <a:ext cx="334010" cy="321945"/>
          </a:xfrm>
          <a:custGeom>
            <a:avLst/>
            <a:gdLst/>
            <a:ahLst/>
            <a:cxnLst/>
            <a:rect l="l" t="t" r="r" b="b"/>
            <a:pathLst>
              <a:path w="334009" h="321945">
                <a:moveTo>
                  <a:pt x="333756" y="0"/>
                </a:moveTo>
                <a:lnTo>
                  <a:pt x="0" y="0"/>
                </a:lnTo>
                <a:lnTo>
                  <a:pt x="0" y="321564"/>
                </a:lnTo>
                <a:lnTo>
                  <a:pt x="333756" y="321564"/>
                </a:lnTo>
                <a:lnTo>
                  <a:pt x="333756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83168" y="3209544"/>
            <a:ext cx="332740" cy="946785"/>
          </a:xfrm>
          <a:custGeom>
            <a:avLst/>
            <a:gdLst/>
            <a:ahLst/>
            <a:cxnLst/>
            <a:rect l="l" t="t" r="r" b="b"/>
            <a:pathLst>
              <a:path w="332740" h="946785">
                <a:moveTo>
                  <a:pt x="332231" y="0"/>
                </a:moveTo>
                <a:lnTo>
                  <a:pt x="0" y="0"/>
                </a:lnTo>
                <a:lnTo>
                  <a:pt x="0" y="946403"/>
                </a:lnTo>
                <a:lnTo>
                  <a:pt x="332231" y="946403"/>
                </a:lnTo>
                <a:lnTo>
                  <a:pt x="33223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47376" y="2904744"/>
            <a:ext cx="334010" cy="1251585"/>
          </a:xfrm>
          <a:custGeom>
            <a:avLst/>
            <a:gdLst/>
            <a:ahLst/>
            <a:cxnLst/>
            <a:rect l="l" t="t" r="r" b="b"/>
            <a:pathLst>
              <a:path w="334009" h="1251585">
                <a:moveTo>
                  <a:pt x="333755" y="0"/>
                </a:moveTo>
                <a:lnTo>
                  <a:pt x="0" y="0"/>
                </a:lnTo>
                <a:lnTo>
                  <a:pt x="0" y="1251203"/>
                </a:lnTo>
                <a:lnTo>
                  <a:pt x="333755" y="1251203"/>
                </a:lnTo>
                <a:lnTo>
                  <a:pt x="333755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69279" y="3532632"/>
            <a:ext cx="332740" cy="623570"/>
          </a:xfrm>
          <a:custGeom>
            <a:avLst/>
            <a:gdLst/>
            <a:ahLst/>
            <a:cxnLst/>
            <a:rect l="l" t="t" r="r" b="b"/>
            <a:pathLst>
              <a:path w="332739" h="623570">
                <a:moveTo>
                  <a:pt x="332232" y="0"/>
                </a:moveTo>
                <a:lnTo>
                  <a:pt x="0" y="0"/>
                </a:lnTo>
                <a:lnTo>
                  <a:pt x="0" y="623315"/>
                </a:lnTo>
                <a:lnTo>
                  <a:pt x="332232" y="623315"/>
                </a:lnTo>
                <a:lnTo>
                  <a:pt x="33223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33488" y="4155947"/>
            <a:ext cx="334010" cy="771525"/>
          </a:xfrm>
          <a:custGeom>
            <a:avLst/>
            <a:gdLst/>
            <a:ahLst/>
            <a:cxnLst/>
            <a:rect l="l" t="t" r="r" b="b"/>
            <a:pathLst>
              <a:path w="334009" h="771525">
                <a:moveTo>
                  <a:pt x="333755" y="0"/>
                </a:moveTo>
                <a:lnTo>
                  <a:pt x="0" y="0"/>
                </a:lnTo>
                <a:lnTo>
                  <a:pt x="0" y="771144"/>
                </a:lnTo>
                <a:lnTo>
                  <a:pt x="333755" y="771144"/>
                </a:lnTo>
                <a:lnTo>
                  <a:pt x="333755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99219" y="3907535"/>
            <a:ext cx="332740" cy="248920"/>
          </a:xfrm>
          <a:custGeom>
            <a:avLst/>
            <a:gdLst/>
            <a:ahLst/>
            <a:cxnLst/>
            <a:rect l="l" t="t" r="r" b="b"/>
            <a:pathLst>
              <a:path w="332740" h="248920">
                <a:moveTo>
                  <a:pt x="332231" y="0"/>
                </a:moveTo>
                <a:lnTo>
                  <a:pt x="0" y="0"/>
                </a:lnTo>
                <a:lnTo>
                  <a:pt x="0" y="248412"/>
                </a:lnTo>
                <a:lnTo>
                  <a:pt x="332231" y="248412"/>
                </a:lnTo>
                <a:lnTo>
                  <a:pt x="332231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63428" y="3256788"/>
            <a:ext cx="334010" cy="899160"/>
          </a:xfrm>
          <a:custGeom>
            <a:avLst/>
            <a:gdLst/>
            <a:ahLst/>
            <a:cxnLst/>
            <a:rect l="l" t="t" r="r" b="b"/>
            <a:pathLst>
              <a:path w="334009" h="899160">
                <a:moveTo>
                  <a:pt x="333755" y="0"/>
                </a:moveTo>
                <a:lnTo>
                  <a:pt x="0" y="0"/>
                </a:lnTo>
                <a:lnTo>
                  <a:pt x="0" y="899160"/>
                </a:lnTo>
                <a:lnTo>
                  <a:pt x="333755" y="899160"/>
                </a:lnTo>
                <a:lnTo>
                  <a:pt x="333755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85332" y="3781044"/>
            <a:ext cx="332740" cy="375285"/>
          </a:xfrm>
          <a:custGeom>
            <a:avLst/>
            <a:gdLst/>
            <a:ahLst/>
            <a:cxnLst/>
            <a:rect l="l" t="t" r="r" b="b"/>
            <a:pathLst>
              <a:path w="332739" h="375285">
                <a:moveTo>
                  <a:pt x="332231" y="0"/>
                </a:moveTo>
                <a:lnTo>
                  <a:pt x="0" y="0"/>
                </a:lnTo>
                <a:lnTo>
                  <a:pt x="0" y="374903"/>
                </a:lnTo>
                <a:lnTo>
                  <a:pt x="332231" y="374903"/>
                </a:lnTo>
                <a:lnTo>
                  <a:pt x="33223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9540" y="4155947"/>
            <a:ext cx="334010" cy="1099185"/>
          </a:xfrm>
          <a:custGeom>
            <a:avLst/>
            <a:gdLst/>
            <a:ahLst/>
            <a:cxnLst/>
            <a:rect l="l" t="t" r="r" b="b"/>
            <a:pathLst>
              <a:path w="334009" h="1099185">
                <a:moveTo>
                  <a:pt x="333755" y="0"/>
                </a:moveTo>
                <a:lnTo>
                  <a:pt x="0" y="0"/>
                </a:lnTo>
                <a:lnTo>
                  <a:pt x="0" y="1098804"/>
                </a:lnTo>
                <a:lnTo>
                  <a:pt x="333755" y="1098804"/>
                </a:lnTo>
                <a:lnTo>
                  <a:pt x="33375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15271" y="4113276"/>
            <a:ext cx="332740" cy="43180"/>
          </a:xfrm>
          <a:custGeom>
            <a:avLst/>
            <a:gdLst/>
            <a:ahLst/>
            <a:cxnLst/>
            <a:rect l="l" t="t" r="r" b="b"/>
            <a:pathLst>
              <a:path w="332740" h="43179">
                <a:moveTo>
                  <a:pt x="332231" y="0"/>
                </a:moveTo>
                <a:lnTo>
                  <a:pt x="0" y="0"/>
                </a:lnTo>
                <a:lnTo>
                  <a:pt x="0" y="42672"/>
                </a:lnTo>
                <a:lnTo>
                  <a:pt x="332231" y="42672"/>
                </a:lnTo>
                <a:lnTo>
                  <a:pt x="33223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5003291" y="3550920"/>
            <a:ext cx="6659880" cy="608330"/>
            <a:chOff x="5003291" y="3550920"/>
            <a:chExt cx="6659880" cy="608330"/>
          </a:xfrm>
        </p:grpSpPr>
        <p:sp>
          <p:nvSpPr>
            <p:cNvPr id="14" name="object 14"/>
            <p:cNvSpPr/>
            <p:nvPr/>
          </p:nvSpPr>
          <p:spPr>
            <a:xfrm>
              <a:off x="11081003" y="3550920"/>
              <a:ext cx="332740" cy="605155"/>
            </a:xfrm>
            <a:custGeom>
              <a:avLst/>
              <a:gdLst/>
              <a:ahLst/>
              <a:cxnLst/>
              <a:rect l="l" t="t" r="r" b="b"/>
              <a:pathLst>
                <a:path w="332740" h="605154">
                  <a:moveTo>
                    <a:pt x="332231" y="0"/>
                  </a:moveTo>
                  <a:lnTo>
                    <a:pt x="0" y="0"/>
                  </a:lnTo>
                  <a:lnTo>
                    <a:pt x="0" y="605027"/>
                  </a:lnTo>
                  <a:lnTo>
                    <a:pt x="332231" y="605027"/>
                  </a:lnTo>
                  <a:lnTo>
                    <a:pt x="33223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003291" y="4155948"/>
              <a:ext cx="6659880" cy="0"/>
            </a:xfrm>
            <a:custGeom>
              <a:avLst/>
              <a:gdLst/>
              <a:ahLst/>
              <a:cxnLst/>
              <a:rect l="l" t="t" r="r" b="b"/>
              <a:pathLst>
                <a:path w="6659880">
                  <a:moveTo>
                    <a:pt x="0" y="0"/>
                  </a:moveTo>
                  <a:lnTo>
                    <a:pt x="6659880" y="0"/>
                  </a:lnTo>
                </a:path>
              </a:pathLst>
            </a:custGeom>
            <a:ln w="63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281676" y="2777108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20,9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83348" y="3586734"/>
            <a:ext cx="2032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5" dirty="0">
                <a:latin typeface="Calibri"/>
                <a:cs typeface="Calibri"/>
              </a:rPr>
              <a:t>5,9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611869" y="2962782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17,5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277347" y="2657601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23,1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97728" y="3285870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11,5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4879" y="3660775"/>
            <a:ext cx="2032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latin typeface="Calibri"/>
                <a:cs typeface="Calibri"/>
              </a:rPr>
              <a:t>4,6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93654" y="3009138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16,6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50609" y="3534536"/>
            <a:ext cx="2032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5" dirty="0">
                <a:latin typeface="Calibri"/>
                <a:cs typeface="Calibri"/>
              </a:rPr>
              <a:t>6,9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41869" y="4964429"/>
            <a:ext cx="734060" cy="522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Calibri"/>
                <a:cs typeface="Calibri"/>
              </a:rPr>
              <a:t>-</a:t>
            </a:r>
            <a:r>
              <a:rPr sz="1100" spc="-20" dirty="0">
                <a:latin typeface="Calibri"/>
                <a:cs typeface="Calibri"/>
              </a:rPr>
              <a:t>14,3</a:t>
            </a:r>
            <a:endParaRPr sz="1100">
              <a:latin typeface="Calibri"/>
              <a:cs typeface="Calibri"/>
            </a:endParaRPr>
          </a:p>
          <a:p>
            <a:pPr marL="428625">
              <a:lnSpc>
                <a:spcPct val="100000"/>
              </a:lnSpc>
              <a:spcBef>
                <a:spcPts val="1270"/>
              </a:spcBef>
            </a:pPr>
            <a:r>
              <a:rPr sz="1100" spc="-10" dirty="0">
                <a:latin typeface="Calibri"/>
                <a:cs typeface="Calibri"/>
              </a:rPr>
              <a:t>-</a:t>
            </a:r>
            <a:r>
              <a:rPr sz="1100" spc="-20" dirty="0">
                <a:latin typeface="Calibri"/>
                <a:cs typeface="Calibri"/>
              </a:rPr>
              <a:t>20,3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481184" y="3866769"/>
            <a:ext cx="2032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latin typeface="Calibri"/>
                <a:cs typeface="Calibri"/>
              </a:rPr>
              <a:t>0,8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10086" y="3304158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11,2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39815" y="5580075"/>
            <a:ext cx="39306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20" dirty="0">
                <a:solidFill>
                  <a:srgbClr val="1F3863"/>
                </a:solidFill>
                <a:latin typeface="Arial"/>
                <a:cs typeface="Arial"/>
              </a:rPr>
              <a:t>202</a:t>
            </a:r>
            <a:r>
              <a:rPr lang="uk-UA" sz="1300" b="1" spc="-20" dirty="0">
                <a:solidFill>
                  <a:srgbClr val="1F3863"/>
                </a:solidFill>
                <a:latin typeface="Arial"/>
                <a:cs typeface="Arial"/>
              </a:rPr>
              <a:t>2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304913" y="5580075"/>
            <a:ext cx="39306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20" dirty="0">
                <a:solidFill>
                  <a:srgbClr val="1F3863"/>
                </a:solidFill>
                <a:latin typeface="Arial"/>
                <a:cs typeface="Arial"/>
              </a:rPr>
              <a:t>20</a:t>
            </a:r>
            <a:r>
              <a:rPr lang="uk-UA" sz="1300" b="1" spc="-20" dirty="0">
                <a:solidFill>
                  <a:srgbClr val="1F3863"/>
                </a:solidFill>
                <a:latin typeface="Arial"/>
                <a:cs typeface="Arial"/>
              </a:rPr>
              <a:t>23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970009" y="5580075"/>
            <a:ext cx="39370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20" dirty="0">
                <a:solidFill>
                  <a:srgbClr val="1F3863"/>
                </a:solidFill>
                <a:latin typeface="Arial"/>
                <a:cs typeface="Arial"/>
              </a:rPr>
              <a:t>202</a:t>
            </a:r>
            <a:r>
              <a:rPr lang="uk-UA" sz="1300" b="1" spc="-20" dirty="0">
                <a:solidFill>
                  <a:srgbClr val="1F3863"/>
                </a:solidFill>
                <a:latin typeface="Arial"/>
                <a:cs typeface="Arial"/>
              </a:rPr>
              <a:t>4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635488" y="5580075"/>
            <a:ext cx="39306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20" dirty="0">
                <a:solidFill>
                  <a:srgbClr val="1F3863"/>
                </a:solidFill>
                <a:latin typeface="Arial"/>
                <a:cs typeface="Arial"/>
              </a:rPr>
              <a:t>20</a:t>
            </a:r>
            <a:r>
              <a:rPr lang="uk-UA" sz="1300" b="1" spc="-20" dirty="0">
                <a:solidFill>
                  <a:srgbClr val="1F3863"/>
                </a:solidFill>
                <a:latin typeface="Arial"/>
                <a:cs typeface="Arial"/>
              </a:rPr>
              <a:t>25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501384" y="2296667"/>
            <a:ext cx="90170" cy="88900"/>
          </a:xfrm>
          <a:custGeom>
            <a:avLst/>
            <a:gdLst/>
            <a:ahLst/>
            <a:cxnLst/>
            <a:rect l="l" t="t" r="r" b="b"/>
            <a:pathLst>
              <a:path w="90170" h="88900">
                <a:moveTo>
                  <a:pt x="89915" y="0"/>
                </a:moveTo>
                <a:lnTo>
                  <a:pt x="0" y="0"/>
                </a:lnTo>
                <a:lnTo>
                  <a:pt x="0" y="88391"/>
                </a:lnTo>
                <a:lnTo>
                  <a:pt x="89915" y="88391"/>
                </a:lnTo>
                <a:lnTo>
                  <a:pt x="89915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618858" y="2211705"/>
            <a:ext cx="6686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Microsoft Sans Serif"/>
                <a:cs typeface="Microsoft Sans Serif"/>
              </a:rPr>
              <a:t>ІЗП</a:t>
            </a:r>
            <a:r>
              <a:rPr sz="1400" spc="-20" dirty="0">
                <a:latin typeface="Arial MT"/>
                <a:cs typeface="Arial MT"/>
              </a:rPr>
              <a:t>-</a:t>
            </a:r>
            <a:r>
              <a:rPr sz="1400" spc="-25" dirty="0">
                <a:latin typeface="Arial MT"/>
                <a:cs typeface="Arial MT"/>
              </a:rPr>
              <a:t>100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705343" y="2296667"/>
            <a:ext cx="90170" cy="88900"/>
          </a:xfrm>
          <a:custGeom>
            <a:avLst/>
            <a:gdLst/>
            <a:ahLst/>
            <a:cxnLst/>
            <a:rect l="l" t="t" r="r" b="b"/>
            <a:pathLst>
              <a:path w="90170" h="88900">
                <a:moveTo>
                  <a:pt x="89916" y="0"/>
                </a:moveTo>
                <a:lnTo>
                  <a:pt x="0" y="0"/>
                </a:lnTo>
                <a:lnTo>
                  <a:pt x="0" y="88391"/>
                </a:lnTo>
                <a:lnTo>
                  <a:pt x="89916" y="88391"/>
                </a:lnTo>
                <a:lnTo>
                  <a:pt x="89916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822818" y="2211705"/>
            <a:ext cx="42608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Microsoft Sans Serif"/>
                <a:cs typeface="Microsoft Sans Serif"/>
              </a:rPr>
              <a:t>ІРЗП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668511" y="229666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392" y="0"/>
                </a:moveTo>
                <a:lnTo>
                  <a:pt x="0" y="0"/>
                </a:lnTo>
                <a:lnTo>
                  <a:pt x="0" y="88391"/>
                </a:lnTo>
                <a:lnTo>
                  <a:pt x="88392" y="88391"/>
                </a:lnTo>
                <a:lnTo>
                  <a:pt x="8839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785606" y="2211705"/>
            <a:ext cx="13239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Microsoft Sans Serif"/>
                <a:cs typeface="Microsoft Sans Serif"/>
              </a:rPr>
              <a:t>ІЦРоботодавців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585927" y="55879"/>
            <a:ext cx="10177145" cy="824969"/>
          </a:xfrm>
          <a:prstGeom prst="rect">
            <a:avLst/>
          </a:prstGeom>
        </p:spPr>
        <p:txBody>
          <a:bodyPr vert="horz" wrap="square" lIns="0" tIns="435991" rIns="0" bIns="0" rtlCol="0">
            <a:spAutoFit/>
          </a:bodyPr>
          <a:lstStyle/>
          <a:p>
            <a:pPr marL="149860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solidFill>
                  <a:srgbClr val="2E5496"/>
                </a:solidFill>
              </a:rPr>
              <a:t>ОКРЕМІ</a:t>
            </a:r>
            <a:r>
              <a:rPr sz="2500" spc="-55" dirty="0">
                <a:solidFill>
                  <a:srgbClr val="2E5496"/>
                </a:solidFill>
              </a:rPr>
              <a:t> </a:t>
            </a:r>
            <a:r>
              <a:rPr sz="2500" dirty="0">
                <a:solidFill>
                  <a:srgbClr val="2E5496"/>
                </a:solidFill>
              </a:rPr>
              <a:t>ПОКАЗНИКИ</a:t>
            </a:r>
            <a:r>
              <a:rPr sz="2500" spc="-40" dirty="0">
                <a:solidFill>
                  <a:srgbClr val="2E5496"/>
                </a:solidFill>
              </a:rPr>
              <a:t> </a:t>
            </a:r>
            <a:r>
              <a:rPr sz="2500" dirty="0">
                <a:solidFill>
                  <a:srgbClr val="2E5496"/>
                </a:solidFill>
              </a:rPr>
              <a:t>РИНКУ</a:t>
            </a:r>
            <a:r>
              <a:rPr sz="2500" spc="-65" dirty="0">
                <a:solidFill>
                  <a:srgbClr val="2E5496"/>
                </a:solidFill>
              </a:rPr>
              <a:t> </a:t>
            </a:r>
            <a:r>
              <a:rPr sz="2500" spc="-25" dirty="0">
                <a:solidFill>
                  <a:srgbClr val="2E5496"/>
                </a:solidFill>
              </a:rPr>
              <a:t>ПРАЦІ</a:t>
            </a:r>
            <a:r>
              <a:rPr sz="2500" spc="-60" dirty="0">
                <a:solidFill>
                  <a:srgbClr val="2E5496"/>
                </a:solidFill>
              </a:rPr>
              <a:t> </a:t>
            </a:r>
            <a:r>
              <a:rPr sz="2500" dirty="0">
                <a:solidFill>
                  <a:srgbClr val="2E5496"/>
                </a:solidFill>
              </a:rPr>
              <a:t>у</a:t>
            </a:r>
            <a:r>
              <a:rPr sz="2500" spc="-55" dirty="0">
                <a:solidFill>
                  <a:srgbClr val="2E5496"/>
                </a:solidFill>
              </a:rPr>
              <a:t> </a:t>
            </a:r>
            <a:r>
              <a:rPr sz="2500" dirty="0">
                <a:solidFill>
                  <a:srgbClr val="2E5496"/>
                </a:solidFill>
              </a:rPr>
              <a:t>202</a:t>
            </a:r>
            <a:r>
              <a:rPr lang="uk-UA" sz="2500" dirty="0">
                <a:solidFill>
                  <a:srgbClr val="2E5496"/>
                </a:solidFill>
              </a:rPr>
              <a:t>5</a:t>
            </a:r>
            <a:r>
              <a:rPr sz="2500" spc="-45" dirty="0">
                <a:solidFill>
                  <a:srgbClr val="2E5496"/>
                </a:solidFill>
              </a:rPr>
              <a:t> </a:t>
            </a:r>
            <a:r>
              <a:rPr sz="2500" spc="-20" dirty="0">
                <a:solidFill>
                  <a:srgbClr val="2E5496"/>
                </a:solidFill>
              </a:rPr>
              <a:t>році</a:t>
            </a:r>
            <a:endParaRPr sz="2500" dirty="0"/>
          </a:p>
        </p:txBody>
      </p:sp>
      <p:sp>
        <p:nvSpPr>
          <p:cNvPr id="38" name="object 38"/>
          <p:cNvSpPr txBox="1"/>
          <p:nvPr/>
        </p:nvSpPr>
        <p:spPr>
          <a:xfrm>
            <a:off x="723391" y="1485646"/>
            <a:ext cx="33483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Рівень</a:t>
            </a:r>
            <a:r>
              <a:rPr sz="1600" b="1" spc="-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неформальної</a:t>
            </a:r>
            <a:r>
              <a:rPr sz="1600" b="1" spc="-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зайнятості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02055" y="2058161"/>
            <a:ext cx="2771775" cy="4927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208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202</a:t>
            </a:r>
            <a:r>
              <a:rPr lang="uk-UA" sz="1800" b="1" spc="-20" dirty="0">
                <a:solidFill>
                  <a:srgbClr val="1F3863"/>
                </a:solidFill>
                <a:latin typeface="Arial"/>
                <a:cs typeface="Arial"/>
              </a:rPr>
              <a:t>5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ts val="1600"/>
              </a:lnSpc>
            </a:pP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(моделювання</a:t>
            </a:r>
            <a:r>
              <a:rPr sz="1400" spc="-4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на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основі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ОСЕСД)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306394" y="2622295"/>
            <a:ext cx="1401445" cy="1401445"/>
            <a:chOff x="1306394" y="2622295"/>
            <a:chExt cx="1401445" cy="1401445"/>
          </a:xfrm>
        </p:grpSpPr>
        <p:sp>
          <p:nvSpPr>
            <p:cNvPr id="41" name="object 41"/>
            <p:cNvSpPr/>
            <p:nvPr/>
          </p:nvSpPr>
          <p:spPr>
            <a:xfrm>
              <a:off x="2006981" y="2622295"/>
              <a:ext cx="698500" cy="661035"/>
            </a:xfrm>
            <a:custGeom>
              <a:avLst/>
              <a:gdLst/>
              <a:ahLst/>
              <a:cxnLst/>
              <a:rect l="l" t="t" r="r" b="b"/>
              <a:pathLst>
                <a:path w="698500" h="661035">
                  <a:moveTo>
                    <a:pt x="0" y="0"/>
                  </a:moveTo>
                  <a:lnTo>
                    <a:pt x="0" y="245237"/>
                  </a:lnTo>
                  <a:lnTo>
                    <a:pt x="46654" y="247604"/>
                  </a:lnTo>
                  <a:lnTo>
                    <a:pt x="92020" y="254557"/>
                  </a:lnTo>
                  <a:lnTo>
                    <a:pt x="135852" y="265872"/>
                  </a:lnTo>
                  <a:lnTo>
                    <a:pt x="177908" y="281327"/>
                  </a:lnTo>
                  <a:lnTo>
                    <a:pt x="217946" y="300698"/>
                  </a:lnTo>
                  <a:lnTo>
                    <a:pt x="255721" y="323761"/>
                  </a:lnTo>
                  <a:lnTo>
                    <a:pt x="290990" y="350294"/>
                  </a:lnTo>
                  <a:lnTo>
                    <a:pt x="323511" y="380072"/>
                  </a:lnTo>
                  <a:lnTo>
                    <a:pt x="353040" y="412873"/>
                  </a:lnTo>
                  <a:lnTo>
                    <a:pt x="379334" y="448474"/>
                  </a:lnTo>
                  <a:lnTo>
                    <a:pt x="402150" y="486651"/>
                  </a:lnTo>
                  <a:lnTo>
                    <a:pt x="421245" y="527181"/>
                  </a:lnTo>
                  <a:lnTo>
                    <a:pt x="436376" y="569840"/>
                  </a:lnTo>
                  <a:lnTo>
                    <a:pt x="447298" y="614405"/>
                  </a:lnTo>
                  <a:lnTo>
                    <a:pt x="453770" y="660653"/>
                  </a:lnTo>
                  <a:lnTo>
                    <a:pt x="697992" y="639190"/>
                  </a:lnTo>
                  <a:lnTo>
                    <a:pt x="691985" y="590393"/>
                  </a:lnTo>
                  <a:lnTo>
                    <a:pt x="682737" y="542750"/>
                  </a:lnTo>
                  <a:lnTo>
                    <a:pt x="670366" y="496372"/>
                  </a:lnTo>
                  <a:lnTo>
                    <a:pt x="654993" y="451368"/>
                  </a:lnTo>
                  <a:lnTo>
                    <a:pt x="636734" y="407845"/>
                  </a:lnTo>
                  <a:lnTo>
                    <a:pt x="615709" y="365912"/>
                  </a:lnTo>
                  <a:lnTo>
                    <a:pt x="592037" y="325679"/>
                  </a:lnTo>
                  <a:lnTo>
                    <a:pt x="565836" y="287253"/>
                  </a:lnTo>
                  <a:lnTo>
                    <a:pt x="537226" y="250745"/>
                  </a:lnTo>
                  <a:lnTo>
                    <a:pt x="506324" y="216261"/>
                  </a:lnTo>
                  <a:lnTo>
                    <a:pt x="473249" y="183911"/>
                  </a:lnTo>
                  <a:lnTo>
                    <a:pt x="438121" y="153805"/>
                  </a:lnTo>
                  <a:lnTo>
                    <a:pt x="401058" y="126049"/>
                  </a:lnTo>
                  <a:lnTo>
                    <a:pt x="362178" y="100754"/>
                  </a:lnTo>
                  <a:lnTo>
                    <a:pt x="321601" y="78027"/>
                  </a:lnTo>
                  <a:lnTo>
                    <a:pt x="279445" y="57978"/>
                  </a:lnTo>
                  <a:lnTo>
                    <a:pt x="235828" y="40715"/>
                  </a:lnTo>
                  <a:lnTo>
                    <a:pt x="190870" y="26348"/>
                  </a:lnTo>
                  <a:lnTo>
                    <a:pt x="144690" y="14983"/>
                  </a:lnTo>
                  <a:lnTo>
                    <a:pt x="97406" y="6731"/>
                  </a:lnTo>
                  <a:lnTo>
                    <a:pt x="49136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06394" y="2622295"/>
              <a:ext cx="1401445" cy="1401445"/>
            </a:xfrm>
            <a:custGeom>
              <a:avLst/>
              <a:gdLst/>
              <a:ahLst/>
              <a:cxnLst/>
              <a:rect l="l" t="t" r="r" b="b"/>
              <a:pathLst>
                <a:path w="1401445" h="1401445">
                  <a:moveTo>
                    <a:pt x="700586" y="0"/>
                  </a:moveTo>
                  <a:lnTo>
                    <a:pt x="654455" y="1500"/>
                  </a:lnTo>
                  <a:lnTo>
                    <a:pt x="591461" y="8496"/>
                  </a:lnTo>
                  <a:lnTo>
                    <a:pt x="544949" y="17401"/>
                  </a:lnTo>
                  <a:lnTo>
                    <a:pt x="499675" y="29268"/>
                  </a:lnTo>
                  <a:lnTo>
                    <a:pt x="455734" y="43983"/>
                  </a:lnTo>
                  <a:lnTo>
                    <a:pt x="413220" y="61434"/>
                  </a:lnTo>
                  <a:lnTo>
                    <a:pt x="372229" y="81508"/>
                  </a:lnTo>
                  <a:lnTo>
                    <a:pt x="332855" y="104090"/>
                  </a:lnTo>
                  <a:lnTo>
                    <a:pt x="295192" y="129069"/>
                  </a:lnTo>
                  <a:lnTo>
                    <a:pt x="259336" y="156331"/>
                  </a:lnTo>
                  <a:lnTo>
                    <a:pt x="225380" y="185762"/>
                  </a:lnTo>
                  <a:lnTo>
                    <a:pt x="193420" y="217250"/>
                  </a:lnTo>
                  <a:lnTo>
                    <a:pt x="163550" y="250682"/>
                  </a:lnTo>
                  <a:lnTo>
                    <a:pt x="135865" y="285943"/>
                  </a:lnTo>
                  <a:lnTo>
                    <a:pt x="110459" y="322922"/>
                  </a:lnTo>
                  <a:lnTo>
                    <a:pt x="87428" y="361505"/>
                  </a:lnTo>
                  <a:lnTo>
                    <a:pt x="66865" y="401578"/>
                  </a:lnTo>
                  <a:lnTo>
                    <a:pt x="48866" y="443029"/>
                  </a:lnTo>
                  <a:lnTo>
                    <a:pt x="33524" y="485745"/>
                  </a:lnTo>
                  <a:lnTo>
                    <a:pt x="20935" y="529611"/>
                  </a:lnTo>
                  <a:lnTo>
                    <a:pt x="11194" y="574516"/>
                  </a:lnTo>
                  <a:lnTo>
                    <a:pt x="4394" y="620346"/>
                  </a:lnTo>
                  <a:lnTo>
                    <a:pt x="631" y="666988"/>
                  </a:lnTo>
                  <a:lnTo>
                    <a:pt x="0" y="714328"/>
                  </a:lnTo>
                  <a:lnTo>
                    <a:pt x="2594" y="762253"/>
                  </a:lnTo>
                  <a:lnTo>
                    <a:pt x="8423" y="809895"/>
                  </a:lnTo>
                  <a:lnTo>
                    <a:pt x="17328" y="856395"/>
                  </a:lnTo>
                  <a:lnTo>
                    <a:pt x="29195" y="901660"/>
                  </a:lnTo>
                  <a:lnTo>
                    <a:pt x="43910" y="945593"/>
                  </a:lnTo>
                  <a:lnTo>
                    <a:pt x="61361" y="988100"/>
                  </a:lnTo>
                  <a:lnTo>
                    <a:pt x="81435" y="1029086"/>
                  </a:lnTo>
                  <a:lnTo>
                    <a:pt x="104018" y="1068457"/>
                  </a:lnTo>
                  <a:lnTo>
                    <a:pt x="128996" y="1106118"/>
                  </a:lnTo>
                  <a:lnTo>
                    <a:pt x="156258" y="1141973"/>
                  </a:lnTo>
                  <a:lnTo>
                    <a:pt x="185689" y="1175928"/>
                  </a:lnTo>
                  <a:lnTo>
                    <a:pt x="217177" y="1207888"/>
                  </a:lnTo>
                  <a:lnTo>
                    <a:pt x="250609" y="1237757"/>
                  </a:lnTo>
                  <a:lnTo>
                    <a:pt x="285870" y="1265442"/>
                  </a:lnTo>
                  <a:lnTo>
                    <a:pt x="322849" y="1290848"/>
                  </a:lnTo>
                  <a:lnTo>
                    <a:pt x="361432" y="1313879"/>
                  </a:lnTo>
                  <a:lnTo>
                    <a:pt x="401505" y="1334440"/>
                  </a:lnTo>
                  <a:lnTo>
                    <a:pt x="442956" y="1352437"/>
                  </a:lnTo>
                  <a:lnTo>
                    <a:pt x="485672" y="1367776"/>
                  </a:lnTo>
                  <a:lnTo>
                    <a:pt x="529539" y="1380360"/>
                  </a:lnTo>
                  <a:lnTo>
                    <a:pt x="574443" y="1390095"/>
                  </a:lnTo>
                  <a:lnTo>
                    <a:pt x="620273" y="1396887"/>
                  </a:lnTo>
                  <a:lnTo>
                    <a:pt x="666915" y="1400640"/>
                  </a:lnTo>
                  <a:lnTo>
                    <a:pt x="714255" y="1401259"/>
                  </a:lnTo>
                  <a:lnTo>
                    <a:pt x="762181" y="1398651"/>
                  </a:lnTo>
                  <a:lnTo>
                    <a:pt x="809822" y="1392821"/>
                  </a:lnTo>
                  <a:lnTo>
                    <a:pt x="856323" y="1383918"/>
                  </a:lnTo>
                  <a:lnTo>
                    <a:pt x="901587" y="1372055"/>
                  </a:lnTo>
                  <a:lnTo>
                    <a:pt x="945520" y="1357343"/>
                  </a:lnTo>
                  <a:lnTo>
                    <a:pt x="988027" y="1339897"/>
                  </a:lnTo>
                  <a:lnTo>
                    <a:pt x="1029014" y="1319829"/>
                  </a:lnTo>
                  <a:lnTo>
                    <a:pt x="1068384" y="1297253"/>
                  </a:lnTo>
                  <a:lnTo>
                    <a:pt x="1106045" y="1272281"/>
                  </a:lnTo>
                  <a:lnTo>
                    <a:pt x="1141900" y="1245026"/>
                  </a:lnTo>
                  <a:lnTo>
                    <a:pt x="1175855" y="1215603"/>
                  </a:lnTo>
                  <a:lnTo>
                    <a:pt x="1207815" y="1184122"/>
                  </a:lnTo>
                  <a:lnTo>
                    <a:pt x="1237685" y="1150699"/>
                  </a:lnTo>
                  <a:lnTo>
                    <a:pt x="1265370" y="1115445"/>
                  </a:lnTo>
                  <a:lnTo>
                    <a:pt x="1290775" y="1078474"/>
                  </a:lnTo>
                  <a:lnTo>
                    <a:pt x="1313806" y="1039899"/>
                  </a:lnTo>
                  <a:lnTo>
                    <a:pt x="1334367" y="999833"/>
                  </a:lnTo>
                  <a:lnTo>
                    <a:pt x="1352365" y="958389"/>
                  </a:lnTo>
                  <a:lnTo>
                    <a:pt x="1367703" y="915679"/>
                  </a:lnTo>
                  <a:lnTo>
                    <a:pt x="1380287" y="871818"/>
                  </a:lnTo>
                  <a:lnTo>
                    <a:pt x="1390022" y="826918"/>
                  </a:lnTo>
                  <a:lnTo>
                    <a:pt x="1396814" y="781092"/>
                  </a:lnTo>
                  <a:lnTo>
                    <a:pt x="1400567" y="734454"/>
                  </a:lnTo>
                  <a:lnTo>
                    <a:pt x="1401186" y="687115"/>
                  </a:lnTo>
                  <a:lnTo>
                    <a:pt x="1398578" y="639190"/>
                  </a:lnTo>
                  <a:lnTo>
                    <a:pt x="1154357" y="660653"/>
                  </a:lnTo>
                  <a:lnTo>
                    <a:pt x="1155611" y="680656"/>
                  </a:lnTo>
                  <a:lnTo>
                    <a:pt x="1156008" y="700658"/>
                  </a:lnTo>
                  <a:lnTo>
                    <a:pt x="1153657" y="747233"/>
                  </a:lnTo>
                  <a:lnTo>
                    <a:pt x="1146758" y="792460"/>
                  </a:lnTo>
                  <a:lnTo>
                    <a:pt x="1135538" y="836111"/>
                  </a:lnTo>
                  <a:lnTo>
                    <a:pt x="1120227" y="877956"/>
                  </a:lnTo>
                  <a:lnTo>
                    <a:pt x="1101054" y="917768"/>
                  </a:lnTo>
                  <a:lnTo>
                    <a:pt x="1078246" y="955318"/>
                  </a:lnTo>
                  <a:lnTo>
                    <a:pt x="1052032" y="990376"/>
                  </a:lnTo>
                  <a:lnTo>
                    <a:pt x="1022642" y="1022715"/>
                  </a:lnTo>
                  <a:lnTo>
                    <a:pt x="990303" y="1052105"/>
                  </a:lnTo>
                  <a:lnTo>
                    <a:pt x="955245" y="1078319"/>
                  </a:lnTo>
                  <a:lnTo>
                    <a:pt x="917695" y="1101126"/>
                  </a:lnTo>
                  <a:lnTo>
                    <a:pt x="877884" y="1120300"/>
                  </a:lnTo>
                  <a:lnTo>
                    <a:pt x="836038" y="1135611"/>
                  </a:lnTo>
                  <a:lnTo>
                    <a:pt x="792388" y="1146831"/>
                  </a:lnTo>
                  <a:lnTo>
                    <a:pt x="747161" y="1153730"/>
                  </a:lnTo>
                  <a:lnTo>
                    <a:pt x="700586" y="1156080"/>
                  </a:lnTo>
                  <a:lnTo>
                    <a:pt x="654032" y="1153730"/>
                  </a:lnTo>
                  <a:lnTo>
                    <a:pt x="608820" y="1146831"/>
                  </a:lnTo>
                  <a:lnTo>
                    <a:pt x="565180" y="1135611"/>
                  </a:lnTo>
                  <a:lnTo>
                    <a:pt x="523341" y="1120300"/>
                  </a:lnTo>
                  <a:lnTo>
                    <a:pt x="483532" y="1101126"/>
                  </a:lnTo>
                  <a:lnTo>
                    <a:pt x="445982" y="1078319"/>
                  </a:lnTo>
                  <a:lnTo>
                    <a:pt x="410921" y="1052105"/>
                  </a:lnTo>
                  <a:lnTo>
                    <a:pt x="378577" y="1022715"/>
                  </a:lnTo>
                  <a:lnTo>
                    <a:pt x="349180" y="990376"/>
                  </a:lnTo>
                  <a:lnTo>
                    <a:pt x="322959" y="955318"/>
                  </a:lnTo>
                  <a:lnTo>
                    <a:pt x="300143" y="917768"/>
                  </a:lnTo>
                  <a:lnTo>
                    <a:pt x="280962" y="877956"/>
                  </a:lnTo>
                  <a:lnTo>
                    <a:pt x="265644" y="836111"/>
                  </a:lnTo>
                  <a:lnTo>
                    <a:pt x="254419" y="792460"/>
                  </a:lnTo>
                  <a:lnTo>
                    <a:pt x="247516" y="747233"/>
                  </a:lnTo>
                  <a:lnTo>
                    <a:pt x="245164" y="700658"/>
                  </a:lnTo>
                  <a:lnTo>
                    <a:pt x="247516" y="654105"/>
                  </a:lnTo>
                  <a:lnTo>
                    <a:pt x="254419" y="608893"/>
                  </a:lnTo>
                  <a:lnTo>
                    <a:pt x="265644" y="565253"/>
                  </a:lnTo>
                  <a:lnTo>
                    <a:pt x="280962" y="523414"/>
                  </a:lnTo>
                  <a:lnTo>
                    <a:pt x="300143" y="483605"/>
                  </a:lnTo>
                  <a:lnTo>
                    <a:pt x="322959" y="446055"/>
                  </a:lnTo>
                  <a:lnTo>
                    <a:pt x="349180" y="410994"/>
                  </a:lnTo>
                  <a:lnTo>
                    <a:pt x="378577" y="378650"/>
                  </a:lnTo>
                  <a:lnTo>
                    <a:pt x="410921" y="349253"/>
                  </a:lnTo>
                  <a:lnTo>
                    <a:pt x="445982" y="323032"/>
                  </a:lnTo>
                  <a:lnTo>
                    <a:pt x="483532" y="300216"/>
                  </a:lnTo>
                  <a:lnTo>
                    <a:pt x="523341" y="281035"/>
                  </a:lnTo>
                  <a:lnTo>
                    <a:pt x="565180" y="265717"/>
                  </a:lnTo>
                  <a:lnTo>
                    <a:pt x="608820" y="254492"/>
                  </a:lnTo>
                  <a:lnTo>
                    <a:pt x="654032" y="247588"/>
                  </a:lnTo>
                  <a:lnTo>
                    <a:pt x="700586" y="245237"/>
                  </a:lnTo>
                  <a:lnTo>
                    <a:pt x="700586" y="0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691385" y="3139186"/>
            <a:ext cx="65024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C55A11"/>
                </a:solidFill>
                <a:latin typeface="Calibri"/>
                <a:cs typeface="Calibri"/>
              </a:rPr>
              <a:t>23,6</a:t>
            </a:r>
            <a:r>
              <a:rPr sz="1400" spc="-10" dirty="0">
                <a:solidFill>
                  <a:srgbClr val="C55A11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00531" y="4410532"/>
            <a:ext cx="2592705" cy="493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208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202</a:t>
            </a:r>
            <a:r>
              <a:rPr lang="uk-UA" sz="1800" b="1" spc="-20" dirty="0">
                <a:solidFill>
                  <a:srgbClr val="1F3863"/>
                </a:solidFill>
                <a:latin typeface="Arial"/>
                <a:cs typeface="Arial"/>
              </a:rPr>
              <a:t>2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ts val="1600"/>
              </a:lnSpc>
            </a:pP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(за</a:t>
            </a:r>
            <a:r>
              <a:rPr sz="1400" spc="-5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даними</a:t>
            </a:r>
            <a:r>
              <a:rPr sz="1400" spc="-4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Держстату</a:t>
            </a:r>
            <a:r>
              <a:rPr sz="1400" spc="-7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України)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268781" y="4935601"/>
            <a:ext cx="1464945" cy="1464310"/>
            <a:chOff x="1268781" y="4935601"/>
            <a:chExt cx="1464945" cy="1464310"/>
          </a:xfrm>
        </p:grpSpPr>
        <p:sp>
          <p:nvSpPr>
            <p:cNvPr id="46" name="object 46"/>
            <p:cNvSpPr/>
            <p:nvPr/>
          </p:nvSpPr>
          <p:spPr>
            <a:xfrm>
              <a:off x="2001011" y="4935601"/>
              <a:ext cx="682625" cy="560070"/>
            </a:xfrm>
            <a:custGeom>
              <a:avLst/>
              <a:gdLst/>
              <a:ahLst/>
              <a:cxnLst/>
              <a:rect l="l" t="t" r="r" b="b"/>
              <a:pathLst>
                <a:path w="682625" h="560070">
                  <a:moveTo>
                    <a:pt x="0" y="0"/>
                  </a:moveTo>
                  <a:lnTo>
                    <a:pt x="0" y="256159"/>
                  </a:lnTo>
                  <a:lnTo>
                    <a:pt x="48586" y="258636"/>
                  </a:lnTo>
                  <a:lnTo>
                    <a:pt x="96041" y="265933"/>
                  </a:lnTo>
                  <a:lnTo>
                    <a:pt x="142071" y="277850"/>
                  </a:lnTo>
                  <a:lnTo>
                    <a:pt x="186379" y="294183"/>
                  </a:lnTo>
                  <a:lnTo>
                    <a:pt x="228671" y="314732"/>
                  </a:lnTo>
                  <a:lnTo>
                    <a:pt x="268652" y="339296"/>
                  </a:lnTo>
                  <a:lnTo>
                    <a:pt x="306027" y="367672"/>
                  </a:lnTo>
                  <a:lnTo>
                    <a:pt x="340501" y="399659"/>
                  </a:lnTo>
                  <a:lnTo>
                    <a:pt x="371778" y="435056"/>
                  </a:lnTo>
                  <a:lnTo>
                    <a:pt x="399564" y="473661"/>
                  </a:lnTo>
                  <a:lnTo>
                    <a:pt x="423565" y="515272"/>
                  </a:lnTo>
                  <a:lnTo>
                    <a:pt x="443483" y="559689"/>
                  </a:lnTo>
                  <a:lnTo>
                    <a:pt x="682244" y="466852"/>
                  </a:lnTo>
                  <a:lnTo>
                    <a:pt x="662544" y="420850"/>
                  </a:lnTo>
                  <a:lnTo>
                    <a:pt x="639986" y="376719"/>
                  </a:lnTo>
                  <a:lnTo>
                    <a:pt x="614703" y="334550"/>
                  </a:lnTo>
                  <a:lnTo>
                    <a:pt x="586830" y="294435"/>
                  </a:lnTo>
                  <a:lnTo>
                    <a:pt x="556501" y="256466"/>
                  </a:lnTo>
                  <a:lnTo>
                    <a:pt x="523851" y="220735"/>
                  </a:lnTo>
                  <a:lnTo>
                    <a:pt x="489015" y="187334"/>
                  </a:lnTo>
                  <a:lnTo>
                    <a:pt x="452126" y="156354"/>
                  </a:lnTo>
                  <a:lnTo>
                    <a:pt x="413321" y="127888"/>
                  </a:lnTo>
                  <a:lnTo>
                    <a:pt x="372733" y="102029"/>
                  </a:lnTo>
                  <a:lnTo>
                    <a:pt x="330497" y="78867"/>
                  </a:lnTo>
                  <a:lnTo>
                    <a:pt x="286747" y="58495"/>
                  </a:lnTo>
                  <a:lnTo>
                    <a:pt x="241618" y="41004"/>
                  </a:lnTo>
                  <a:lnTo>
                    <a:pt x="195245" y="26488"/>
                  </a:lnTo>
                  <a:lnTo>
                    <a:pt x="147762" y="15037"/>
                  </a:lnTo>
                  <a:lnTo>
                    <a:pt x="99303" y="6744"/>
                  </a:lnTo>
                  <a:lnTo>
                    <a:pt x="50004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268781" y="4935601"/>
              <a:ext cx="1464945" cy="1464310"/>
            </a:xfrm>
            <a:custGeom>
              <a:avLst/>
              <a:gdLst/>
              <a:ahLst/>
              <a:cxnLst/>
              <a:rect l="l" t="t" r="r" b="b"/>
              <a:pathLst>
                <a:path w="1464945" h="1464310">
                  <a:moveTo>
                    <a:pt x="732230" y="0"/>
                  </a:moveTo>
                  <a:lnTo>
                    <a:pt x="677889" y="2018"/>
                  </a:lnTo>
                  <a:lnTo>
                    <a:pt x="623975" y="8042"/>
                  </a:lnTo>
                  <a:lnTo>
                    <a:pt x="570701" y="18022"/>
                  </a:lnTo>
                  <a:lnTo>
                    <a:pt x="518281" y="31910"/>
                  </a:lnTo>
                  <a:lnTo>
                    <a:pt x="466927" y="49656"/>
                  </a:lnTo>
                  <a:lnTo>
                    <a:pt x="422632" y="68555"/>
                  </a:lnTo>
                  <a:lnTo>
                    <a:pt x="380216" y="89994"/>
                  </a:lnTo>
                  <a:lnTo>
                    <a:pt x="339735" y="113849"/>
                  </a:lnTo>
                  <a:lnTo>
                    <a:pt x="301243" y="139995"/>
                  </a:lnTo>
                  <a:lnTo>
                    <a:pt x="264796" y="168306"/>
                  </a:lnTo>
                  <a:lnTo>
                    <a:pt x="230449" y="198659"/>
                  </a:lnTo>
                  <a:lnTo>
                    <a:pt x="198256" y="230929"/>
                  </a:lnTo>
                  <a:lnTo>
                    <a:pt x="168273" y="264990"/>
                  </a:lnTo>
                  <a:lnTo>
                    <a:pt x="140554" y="300717"/>
                  </a:lnTo>
                  <a:lnTo>
                    <a:pt x="115155" y="337988"/>
                  </a:lnTo>
                  <a:lnTo>
                    <a:pt x="92130" y="376675"/>
                  </a:lnTo>
                  <a:lnTo>
                    <a:pt x="71534" y="416655"/>
                  </a:lnTo>
                  <a:lnTo>
                    <a:pt x="53422" y="457803"/>
                  </a:lnTo>
                  <a:lnTo>
                    <a:pt x="37850" y="499993"/>
                  </a:lnTo>
                  <a:lnTo>
                    <a:pt x="24872" y="543102"/>
                  </a:lnTo>
                  <a:lnTo>
                    <a:pt x="14542" y="587005"/>
                  </a:lnTo>
                  <a:lnTo>
                    <a:pt x="6917" y="631576"/>
                  </a:lnTo>
                  <a:lnTo>
                    <a:pt x="2051" y="676691"/>
                  </a:lnTo>
                  <a:lnTo>
                    <a:pt x="0" y="722225"/>
                  </a:lnTo>
                  <a:lnTo>
                    <a:pt x="816" y="768053"/>
                  </a:lnTo>
                  <a:lnTo>
                    <a:pt x="4557" y="814051"/>
                  </a:lnTo>
                  <a:lnTo>
                    <a:pt x="11277" y="860093"/>
                  </a:lnTo>
                  <a:lnTo>
                    <a:pt x="21031" y="906056"/>
                  </a:lnTo>
                  <a:lnTo>
                    <a:pt x="33873" y="951814"/>
                  </a:lnTo>
                  <a:lnTo>
                    <a:pt x="49859" y="997242"/>
                  </a:lnTo>
                  <a:lnTo>
                    <a:pt x="68744" y="1041540"/>
                  </a:lnTo>
                  <a:lnTo>
                    <a:pt x="90171" y="1083959"/>
                  </a:lnTo>
                  <a:lnTo>
                    <a:pt x="114016" y="1124443"/>
                  </a:lnTo>
                  <a:lnTo>
                    <a:pt x="140154" y="1162938"/>
                  </a:lnTo>
                  <a:lnTo>
                    <a:pt x="168460" y="1199387"/>
                  </a:lnTo>
                  <a:lnTo>
                    <a:pt x="198809" y="1233738"/>
                  </a:lnTo>
                  <a:lnTo>
                    <a:pt x="231075" y="1265933"/>
                  </a:lnTo>
                  <a:lnTo>
                    <a:pt x="265135" y="1295919"/>
                  </a:lnTo>
                  <a:lnTo>
                    <a:pt x="300862" y="1323641"/>
                  </a:lnTo>
                  <a:lnTo>
                    <a:pt x="338133" y="1349043"/>
                  </a:lnTo>
                  <a:lnTo>
                    <a:pt x="376822" y="1372071"/>
                  </a:lnTo>
                  <a:lnTo>
                    <a:pt x="416804" y="1392669"/>
                  </a:lnTo>
                  <a:lnTo>
                    <a:pt x="457954" y="1410783"/>
                  </a:lnTo>
                  <a:lnTo>
                    <a:pt x="500148" y="1426357"/>
                  </a:lnTo>
                  <a:lnTo>
                    <a:pt x="543260" y="1439338"/>
                  </a:lnTo>
                  <a:lnTo>
                    <a:pt x="587166" y="1449669"/>
                  </a:lnTo>
                  <a:lnTo>
                    <a:pt x="631740" y="1457295"/>
                  </a:lnTo>
                  <a:lnTo>
                    <a:pt x="676858" y="1462163"/>
                  </a:lnTo>
                  <a:lnTo>
                    <a:pt x="722394" y="1464216"/>
                  </a:lnTo>
                  <a:lnTo>
                    <a:pt x="768224" y="1463400"/>
                  </a:lnTo>
                  <a:lnTo>
                    <a:pt x="814223" y="1459660"/>
                  </a:lnTo>
                  <a:lnTo>
                    <a:pt x="860265" y="1452941"/>
                  </a:lnTo>
                  <a:lnTo>
                    <a:pt x="906227" y="1443188"/>
                  </a:lnTo>
                  <a:lnTo>
                    <a:pt x="951982" y="1430346"/>
                  </a:lnTo>
                  <a:lnTo>
                    <a:pt x="997406" y="1414360"/>
                  </a:lnTo>
                  <a:lnTo>
                    <a:pt x="1041702" y="1395472"/>
                  </a:lnTo>
                  <a:lnTo>
                    <a:pt x="1084119" y="1374042"/>
                  </a:lnTo>
                  <a:lnTo>
                    <a:pt x="1124602" y="1350195"/>
                  </a:lnTo>
                  <a:lnTo>
                    <a:pt x="1163096" y="1324056"/>
                  </a:lnTo>
                  <a:lnTo>
                    <a:pt x="1199546" y="1295750"/>
                  </a:lnTo>
                  <a:lnTo>
                    <a:pt x="1233896" y="1265402"/>
                  </a:lnTo>
                  <a:lnTo>
                    <a:pt x="1266092" y="1233137"/>
                  </a:lnTo>
                  <a:lnTo>
                    <a:pt x="1296079" y="1199080"/>
                  </a:lnTo>
                  <a:lnTo>
                    <a:pt x="1323801" y="1163355"/>
                  </a:lnTo>
                  <a:lnTo>
                    <a:pt x="1349204" y="1126087"/>
                  </a:lnTo>
                  <a:lnTo>
                    <a:pt x="1372233" y="1087402"/>
                  </a:lnTo>
                  <a:lnTo>
                    <a:pt x="1392832" y="1047423"/>
                  </a:lnTo>
                  <a:lnTo>
                    <a:pt x="1410946" y="1006277"/>
                  </a:lnTo>
                  <a:lnTo>
                    <a:pt x="1426521" y="964087"/>
                  </a:lnTo>
                  <a:lnTo>
                    <a:pt x="1439500" y="920979"/>
                  </a:lnTo>
                  <a:lnTo>
                    <a:pt x="1449830" y="877077"/>
                  </a:lnTo>
                  <a:lnTo>
                    <a:pt x="1457455" y="832506"/>
                  </a:lnTo>
                  <a:lnTo>
                    <a:pt x="1462321" y="787392"/>
                  </a:lnTo>
                  <a:lnTo>
                    <a:pt x="1464371" y="741858"/>
                  </a:lnTo>
                  <a:lnTo>
                    <a:pt x="1463551" y="696031"/>
                  </a:lnTo>
                  <a:lnTo>
                    <a:pt x="1459806" y="650034"/>
                  </a:lnTo>
                  <a:lnTo>
                    <a:pt x="1453081" y="603993"/>
                  </a:lnTo>
                  <a:lnTo>
                    <a:pt x="1443321" y="558032"/>
                  </a:lnTo>
                  <a:lnTo>
                    <a:pt x="1430470" y="512277"/>
                  </a:lnTo>
                  <a:lnTo>
                    <a:pt x="1414474" y="466852"/>
                  </a:lnTo>
                  <a:lnTo>
                    <a:pt x="1175714" y="559689"/>
                  </a:lnTo>
                  <a:lnTo>
                    <a:pt x="1189756" y="601470"/>
                  </a:lnTo>
                  <a:lnTo>
                    <a:pt x="1199844" y="644321"/>
                  </a:lnTo>
                  <a:lnTo>
                    <a:pt x="1205932" y="687944"/>
                  </a:lnTo>
                  <a:lnTo>
                    <a:pt x="1207972" y="732040"/>
                  </a:lnTo>
                  <a:lnTo>
                    <a:pt x="1205516" y="780690"/>
                  </a:lnTo>
                  <a:lnTo>
                    <a:pt x="1198308" y="827935"/>
                  </a:lnTo>
                  <a:lnTo>
                    <a:pt x="1186585" y="873536"/>
                  </a:lnTo>
                  <a:lnTo>
                    <a:pt x="1170589" y="917253"/>
                  </a:lnTo>
                  <a:lnTo>
                    <a:pt x="1150556" y="958847"/>
                  </a:lnTo>
                  <a:lnTo>
                    <a:pt x="1126728" y="998079"/>
                  </a:lnTo>
                  <a:lnTo>
                    <a:pt x="1099342" y="1034710"/>
                  </a:lnTo>
                  <a:lnTo>
                    <a:pt x="1068637" y="1068501"/>
                  </a:lnTo>
                  <a:lnTo>
                    <a:pt x="1034854" y="1099213"/>
                  </a:lnTo>
                  <a:lnTo>
                    <a:pt x="998230" y="1126605"/>
                  </a:lnTo>
                  <a:lnTo>
                    <a:pt x="959005" y="1150440"/>
                  </a:lnTo>
                  <a:lnTo>
                    <a:pt x="917418" y="1170477"/>
                  </a:lnTo>
                  <a:lnTo>
                    <a:pt x="873708" y="1186478"/>
                  </a:lnTo>
                  <a:lnTo>
                    <a:pt x="828114" y="1198204"/>
                  </a:lnTo>
                  <a:lnTo>
                    <a:pt x="780875" y="1205414"/>
                  </a:lnTo>
                  <a:lnTo>
                    <a:pt x="732230" y="1207871"/>
                  </a:lnTo>
                  <a:lnTo>
                    <a:pt x="683563" y="1205414"/>
                  </a:lnTo>
                  <a:lnTo>
                    <a:pt x="636305" y="1198204"/>
                  </a:lnTo>
                  <a:lnTo>
                    <a:pt x="590694" y="1186478"/>
                  </a:lnTo>
                  <a:lnTo>
                    <a:pt x="546969" y="1170477"/>
                  </a:lnTo>
                  <a:lnTo>
                    <a:pt x="505370" y="1150440"/>
                  </a:lnTo>
                  <a:lnTo>
                    <a:pt x="466134" y="1126605"/>
                  </a:lnTo>
                  <a:lnTo>
                    <a:pt x="429502" y="1099213"/>
                  </a:lnTo>
                  <a:lnTo>
                    <a:pt x="395712" y="1068501"/>
                  </a:lnTo>
                  <a:lnTo>
                    <a:pt x="365002" y="1034710"/>
                  </a:lnTo>
                  <a:lnTo>
                    <a:pt x="337612" y="998079"/>
                  </a:lnTo>
                  <a:lnTo>
                    <a:pt x="313781" y="958847"/>
                  </a:lnTo>
                  <a:lnTo>
                    <a:pt x="293747" y="917253"/>
                  </a:lnTo>
                  <a:lnTo>
                    <a:pt x="277749" y="873536"/>
                  </a:lnTo>
                  <a:lnTo>
                    <a:pt x="266026" y="827935"/>
                  </a:lnTo>
                  <a:lnTo>
                    <a:pt x="258817" y="780690"/>
                  </a:lnTo>
                  <a:lnTo>
                    <a:pt x="256361" y="732040"/>
                  </a:lnTo>
                  <a:lnTo>
                    <a:pt x="258817" y="683392"/>
                  </a:lnTo>
                  <a:lnTo>
                    <a:pt x="266026" y="636147"/>
                  </a:lnTo>
                  <a:lnTo>
                    <a:pt x="277749" y="590545"/>
                  </a:lnTo>
                  <a:lnTo>
                    <a:pt x="293747" y="546825"/>
                  </a:lnTo>
                  <a:lnTo>
                    <a:pt x="313781" y="505227"/>
                  </a:lnTo>
                  <a:lnTo>
                    <a:pt x="337612" y="465991"/>
                  </a:lnTo>
                  <a:lnTo>
                    <a:pt x="365002" y="429355"/>
                  </a:lnTo>
                  <a:lnTo>
                    <a:pt x="395712" y="395558"/>
                  </a:lnTo>
                  <a:lnTo>
                    <a:pt x="429502" y="364842"/>
                  </a:lnTo>
                  <a:lnTo>
                    <a:pt x="466134" y="337444"/>
                  </a:lnTo>
                  <a:lnTo>
                    <a:pt x="505370" y="313604"/>
                  </a:lnTo>
                  <a:lnTo>
                    <a:pt x="546969" y="293562"/>
                  </a:lnTo>
                  <a:lnTo>
                    <a:pt x="590694" y="277557"/>
                  </a:lnTo>
                  <a:lnTo>
                    <a:pt x="636305" y="265829"/>
                  </a:lnTo>
                  <a:lnTo>
                    <a:pt x="683563" y="258616"/>
                  </a:lnTo>
                  <a:lnTo>
                    <a:pt x="732230" y="256159"/>
                  </a:lnTo>
                  <a:lnTo>
                    <a:pt x="732230" y="0"/>
                  </a:lnTo>
                  <a:close/>
                </a:path>
              </a:pathLst>
            </a:custGeom>
            <a:solidFill>
              <a:srgbClr val="92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691385" y="5460898"/>
            <a:ext cx="65024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C55A11"/>
                </a:solidFill>
                <a:latin typeface="Calibri"/>
                <a:cs typeface="Calibri"/>
              </a:rPr>
              <a:t>19,1</a:t>
            </a:r>
            <a:r>
              <a:rPr sz="1400" spc="-10" dirty="0">
                <a:solidFill>
                  <a:srgbClr val="C55A11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677661" y="1375917"/>
            <a:ext cx="5534660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Темпи</a:t>
            </a:r>
            <a:r>
              <a:rPr sz="1600" b="1" spc="-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зміни</a:t>
            </a:r>
            <a:r>
              <a:rPr sz="1600" b="1" spc="-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номінальної</a:t>
            </a:r>
            <a:r>
              <a:rPr sz="1600" b="1" spc="-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та</a:t>
            </a:r>
            <a:r>
              <a:rPr sz="1600" b="1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реальної</a:t>
            </a:r>
            <a:r>
              <a:rPr sz="1600" b="1" spc="-6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заробітної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плати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за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ІСЦ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та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ІЦ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 Роботодавців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7737" y="307594"/>
            <a:ext cx="3933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2E5496"/>
                </a:solidFill>
              </a:rPr>
              <a:t>РЕЗЕРВИ</a:t>
            </a:r>
            <a:r>
              <a:rPr sz="2400" spc="-40" dirty="0">
                <a:solidFill>
                  <a:srgbClr val="2E5496"/>
                </a:solidFill>
              </a:rPr>
              <a:t> </a:t>
            </a:r>
            <a:r>
              <a:rPr sz="2400" dirty="0">
                <a:solidFill>
                  <a:srgbClr val="2E5496"/>
                </a:solidFill>
              </a:rPr>
              <a:t>РОБОЧОЇ</a:t>
            </a:r>
            <a:r>
              <a:rPr sz="2400" spc="-80" dirty="0">
                <a:solidFill>
                  <a:srgbClr val="2E5496"/>
                </a:solidFill>
              </a:rPr>
              <a:t> </a:t>
            </a:r>
            <a:r>
              <a:rPr sz="2400" spc="-20" dirty="0">
                <a:solidFill>
                  <a:srgbClr val="2E5496"/>
                </a:solidFill>
              </a:rPr>
              <a:t>СИЛИ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36346" y="847798"/>
          <a:ext cx="9947910" cy="5603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9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6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8300">
                <a:tc gridSpan="3">
                  <a:txBody>
                    <a:bodyPr/>
                    <a:lstStyle/>
                    <a:p>
                      <a:pPr marL="9103995">
                        <a:lnSpc>
                          <a:spcPts val="1220"/>
                        </a:lnSpc>
                      </a:pPr>
                      <a:r>
                        <a:rPr sz="11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Кількість,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9171305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/>
                          <a:cs typeface="Microsoft Sans Serif"/>
                        </a:rPr>
                        <a:t>тис.</a:t>
                      </a:r>
                      <a:r>
                        <a:rPr sz="1100" spc="-5" dirty="0">
                          <a:solidFill>
                            <a:srgbClr val="1F386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1F3863"/>
                          </a:solidFill>
                          <a:latin typeface="Microsoft Sans Serif"/>
                          <a:cs typeface="Microsoft Sans Serif"/>
                        </a:rPr>
                        <a:t>осіб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spc="-25" dirty="0">
                          <a:latin typeface="Arial"/>
                          <a:cs typeface="Arial"/>
                        </a:rPr>
                        <a:t>1.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НАСЕЛЕННЯ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ВІЦІ</a:t>
                      </a:r>
                      <a:r>
                        <a:rPr sz="12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15+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26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855,7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b="1" i="1" spc="-25" dirty="0">
                          <a:latin typeface="Arial"/>
                          <a:cs typeface="Arial"/>
                        </a:rPr>
                        <a:t>2.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2C2E8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ЗАЙНЯТІ (</a:t>
                      </a:r>
                      <a:r>
                        <a:rPr sz="12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тому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числі</a:t>
                      </a:r>
                      <a:r>
                        <a:rPr sz="12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певна</a:t>
                      </a:r>
                      <a:r>
                        <a:rPr sz="12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кількість</a:t>
                      </a:r>
                      <a:r>
                        <a:rPr sz="12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мобілізованих</a:t>
                      </a:r>
                      <a:r>
                        <a:rPr sz="12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осіб)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2C2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13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349,1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2C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spc="-25" dirty="0">
                          <a:latin typeface="Arial"/>
                          <a:cs typeface="Arial"/>
                        </a:rPr>
                        <a:t>3.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E8D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ШУКАЮТЬ</a:t>
                      </a:r>
                      <a:r>
                        <a:rPr sz="12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РОБОТУ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E8DB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20" dirty="0">
                          <a:latin typeface="Arial"/>
                          <a:cs typeface="Arial"/>
                        </a:rPr>
                        <a:t>973,4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E8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ysDash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НАСЕЛЕННЯ,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ЩО НЕ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ВХОДИТЬ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СКЛАДУ</a:t>
                      </a:r>
                      <a:r>
                        <a:rPr sz="12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РОБОЧОЇ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СИЛИ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(ЕКОНОМІЧНО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НЕАКТИВНЕ)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200" spc="3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тому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числі: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3185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ysDash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533,2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ysDash"/>
                    </a:lnB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079"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i="1" spc="-25" dirty="0">
                          <a:latin typeface="Arial"/>
                          <a:cs typeface="Arial"/>
                        </a:rPr>
                        <a:t>4а.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T w="12700">
                      <a:solidFill>
                        <a:srgbClr val="FFFFFF"/>
                      </a:solidFill>
                      <a:prstDash val="sysDash"/>
                    </a:lnT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i="1" dirty="0">
                          <a:latin typeface="Arial"/>
                          <a:cs typeface="Arial"/>
                        </a:rPr>
                        <a:t>Потенційна</a:t>
                      </a:r>
                      <a:r>
                        <a:rPr sz="1200" b="1" i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spc="-10" dirty="0">
                          <a:latin typeface="Arial"/>
                          <a:cs typeface="Arial"/>
                        </a:rPr>
                        <a:t>робоча</a:t>
                      </a:r>
                      <a:r>
                        <a:rPr sz="1200" b="1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dirty="0">
                          <a:latin typeface="Arial"/>
                          <a:cs typeface="Arial"/>
                        </a:rPr>
                        <a:t>сила,</a:t>
                      </a:r>
                      <a:r>
                        <a:rPr sz="1200" b="1" i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200" b="1" i="1" spc="-20" dirty="0">
                          <a:latin typeface="Arial"/>
                          <a:cs typeface="Arial"/>
                        </a:rPr>
                        <a:t> т.ч.: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T w="12700">
                      <a:solidFill>
                        <a:srgbClr val="FFFFFF"/>
                      </a:solidFill>
                      <a:prstDash val="sysDash"/>
                    </a:lnT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i="1" spc="-20" dirty="0">
                          <a:latin typeface="Arial"/>
                          <a:cs typeface="Arial"/>
                        </a:rPr>
                        <a:t>706,2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T w="12700">
                      <a:solidFill>
                        <a:srgbClr val="FFFFFF"/>
                      </a:solidFill>
                      <a:prstDash val="sysDash"/>
                    </a:lnT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2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•"/>
                        <a:tabLst>
                          <a:tab pos="601980" algn="l"/>
                        </a:tabLst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Хотів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би,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але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бачу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цього</a:t>
                      </a:r>
                      <a:r>
                        <a:rPr sz="1100" spc="-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можливостей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ринку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праці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(шукав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та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втратив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надію,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знаю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як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 можна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знайти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роботу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)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12065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195,0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B="0"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36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ct val="100000"/>
                        </a:lnSpc>
                        <a:buChar char="•"/>
                        <a:tabLst>
                          <a:tab pos="601980" algn="l"/>
                        </a:tabLst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Знаходяться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складному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психологічному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стані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через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війну,</a:t>
                      </a:r>
                      <a:r>
                        <a:rPr sz="11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роботи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(в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тому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числі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із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ризику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мобілізації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)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179,3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5560" marB="0"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1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ct val="100000"/>
                        </a:lnSpc>
                        <a:spcBef>
                          <a:spcPts val="10"/>
                        </a:spcBef>
                        <a:buChar char="•"/>
                        <a:tabLst>
                          <a:tab pos="601980" algn="l"/>
                        </a:tabLst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Немає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підходящого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заняття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ринку 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праці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7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425"/>
                        </a:lnSpc>
                        <a:spcBef>
                          <a:spcPts val="219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135,2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27939" marB="0"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1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ts val="1295"/>
                        </a:lnSpc>
                        <a:buChar char="•"/>
                        <a:tabLst>
                          <a:tab pos="601980" algn="l"/>
                        </a:tabLst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маю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належної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освіти,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вмію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нічого</a:t>
                      </a:r>
                      <a:r>
                        <a:rPr sz="11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такого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робити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1425"/>
                        </a:lnSpc>
                        <a:spcBef>
                          <a:spcPts val="185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37,1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23495" marB="0"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71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ts val="1295"/>
                        </a:lnSpc>
                        <a:buChar char="•"/>
                        <a:tabLst>
                          <a:tab pos="601980" algn="l"/>
                        </a:tabLst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Займаються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самовдосконаленням,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 отримую</a:t>
                      </a:r>
                      <a:r>
                        <a:rPr sz="11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задоволення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від</a:t>
                      </a:r>
                      <a:r>
                        <a:rPr sz="11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життя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1425"/>
                        </a:lnSpc>
                        <a:spcBef>
                          <a:spcPts val="185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35,6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23495" marB="0"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2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ts val="1295"/>
                        </a:lnSpc>
                        <a:buChar char="•"/>
                        <a:tabLst>
                          <a:tab pos="601980" algn="l"/>
                        </a:tabLst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Робота</a:t>
                      </a:r>
                      <a:r>
                        <a:rPr sz="1100" spc="-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має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 сезонний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характер,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сподіваюсь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повернутися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попередню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роботу,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готовий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повного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працевлаштування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90,8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0640" marB="0"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ct val="100000"/>
                        </a:lnSpc>
                        <a:spcBef>
                          <a:spcPts val="40"/>
                        </a:spcBef>
                        <a:buChar char="•"/>
                        <a:tabLst>
                          <a:tab pos="601980" algn="l"/>
                        </a:tabLst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Планують</a:t>
                      </a:r>
                      <a:r>
                        <a:rPr sz="11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зміну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місця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проживання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(передбачають</a:t>
                      </a:r>
                      <a:r>
                        <a:rPr sz="1100" spc="-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працювати)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80" marB="0"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1430"/>
                        </a:lnSpc>
                        <a:spcBef>
                          <a:spcPts val="250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18,7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1750" marB="0"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ysDash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ts val="1295"/>
                        </a:lnSpc>
                        <a:buChar char="•"/>
                        <a:tabLst>
                          <a:tab pos="601980" algn="l"/>
                        </a:tabLst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Знайшов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роботу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(відкрив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бізнес),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чекаю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відповіді,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оформлююсь,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та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інше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подібне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(буду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працювати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найближчі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тижні)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ysDash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14,5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2545" marB="0">
                    <a:lnB w="12700">
                      <a:solidFill>
                        <a:srgbClr val="FFFFFF"/>
                      </a:solidFill>
                      <a:prstDash val="sysDash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9715"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i="1" spc="-25" dirty="0">
                          <a:latin typeface="Arial"/>
                          <a:cs typeface="Arial"/>
                        </a:rPr>
                        <a:t>4б.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T w="12700">
                      <a:solidFill>
                        <a:srgbClr val="FFFFFF"/>
                      </a:solidFill>
                      <a:prstDash val="sysDash"/>
                    </a:lnT>
                    <a:solidFill>
                      <a:srgbClr val="DEECE8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b="1" i="1" dirty="0">
                          <a:latin typeface="Arial"/>
                          <a:cs typeface="Arial"/>
                        </a:rPr>
                        <a:t>Умовно</a:t>
                      </a:r>
                      <a:r>
                        <a:rPr sz="1200" b="1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spc="-10" dirty="0">
                          <a:latin typeface="Arial"/>
                          <a:cs typeface="Arial"/>
                        </a:rPr>
                        <a:t>потенційна</a:t>
                      </a:r>
                      <a:r>
                        <a:rPr sz="1200" b="1" i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spc="-10" dirty="0">
                          <a:latin typeface="Arial"/>
                          <a:cs typeface="Arial"/>
                        </a:rPr>
                        <a:t>робоча</a:t>
                      </a:r>
                      <a:r>
                        <a:rPr sz="1200" b="1" i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dirty="0">
                          <a:latin typeface="Arial"/>
                          <a:cs typeface="Arial"/>
                        </a:rPr>
                        <a:t>сила,</a:t>
                      </a:r>
                      <a:r>
                        <a:rPr sz="1200" b="1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200" b="1" i="1" spc="-20" dirty="0">
                          <a:latin typeface="Arial"/>
                          <a:cs typeface="Arial"/>
                        </a:rPr>
                        <a:t> т.ч.: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T w="12700">
                      <a:solidFill>
                        <a:srgbClr val="FFFFFF"/>
                      </a:solidFill>
                      <a:prstDash val="sysDash"/>
                    </a:lnT>
                    <a:solidFill>
                      <a:srgbClr val="DEECE8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200" b="1" i="1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b="1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spc="-10" dirty="0">
                          <a:latin typeface="Arial"/>
                          <a:cs typeface="Arial"/>
                        </a:rPr>
                        <a:t>853,4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T w="12700">
                      <a:solidFill>
                        <a:srgbClr val="FFFFFF"/>
                      </a:solidFill>
                      <a:prstDash val="sysDash"/>
                    </a:lnT>
                    <a:solidFill>
                      <a:srgbClr val="DE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05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EECE8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•"/>
                        <a:tabLst>
                          <a:tab pos="601980" algn="l"/>
                        </a:tabLst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Відпустка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зв'язку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вагітністю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та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пологами,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або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догляду</a:t>
                      </a:r>
                      <a:r>
                        <a:rPr sz="11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дитиною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досягнення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нею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6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років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065" marB="0">
                    <a:solidFill>
                      <a:srgbClr val="DEECE8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425"/>
                        </a:lnSpc>
                        <a:spcBef>
                          <a:spcPts val="295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825,3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7465" marB="0">
                    <a:solidFill>
                      <a:srgbClr val="DE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6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EECE8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ts val="1290"/>
                        </a:lnSpc>
                        <a:buChar char="•"/>
                        <a:tabLst>
                          <a:tab pos="601980" algn="l"/>
                        </a:tabLst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Ведення</a:t>
                      </a:r>
                      <a:r>
                        <a:rPr sz="11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домашнього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господарства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та</a:t>
                      </a:r>
                      <a:r>
                        <a:rPr sz="11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догляд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(не дітей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6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років)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DEECE8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430"/>
                        </a:lnSpc>
                        <a:spcBef>
                          <a:spcPts val="175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691,6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22225" marB="0">
                    <a:solidFill>
                      <a:srgbClr val="DE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CE8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ts val="1295"/>
                        </a:lnSpc>
                        <a:buChar char="•"/>
                        <a:tabLst>
                          <a:tab pos="601980" algn="l"/>
                        </a:tabLst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дозволяє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стан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здоров’я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(без</a:t>
                      </a:r>
                      <a:r>
                        <a:rPr sz="1100" spc="-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статусу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інвалідності)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CE8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336,4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7625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9715"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i="1" spc="-25" dirty="0">
                          <a:latin typeface="Arial"/>
                          <a:cs typeface="Arial"/>
                        </a:rPr>
                        <a:t>4в.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4F8F0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b="1" i="1" dirty="0">
                          <a:latin typeface="Arial"/>
                          <a:cs typeface="Arial"/>
                        </a:rPr>
                        <a:t>Неробоча</a:t>
                      </a:r>
                      <a:r>
                        <a:rPr sz="1200" b="1" i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dirty="0">
                          <a:latin typeface="Arial"/>
                          <a:cs typeface="Arial"/>
                        </a:rPr>
                        <a:t>сила</a:t>
                      </a:r>
                      <a:r>
                        <a:rPr sz="1200" b="1" i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dirty="0">
                          <a:latin typeface="Arial"/>
                          <a:cs typeface="Arial"/>
                        </a:rPr>
                        <a:t>за</a:t>
                      </a:r>
                      <a:r>
                        <a:rPr sz="1200" b="1" i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dirty="0">
                          <a:latin typeface="Arial"/>
                          <a:cs typeface="Arial"/>
                        </a:rPr>
                        <a:t>основною</a:t>
                      </a:r>
                      <a:r>
                        <a:rPr sz="1200" b="1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dirty="0">
                          <a:latin typeface="Arial"/>
                          <a:cs typeface="Arial"/>
                        </a:rPr>
                        <a:t>причиною,</a:t>
                      </a:r>
                      <a:r>
                        <a:rPr sz="1200" b="1" i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200" b="1" i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spc="-10" dirty="0">
                          <a:latin typeface="Arial"/>
                          <a:cs typeface="Arial"/>
                        </a:rPr>
                        <a:t>т.ч.: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4F8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200" b="1" i="1" spc="-10" dirty="0">
                          <a:latin typeface="Arial"/>
                          <a:cs typeface="Arial"/>
                        </a:rPr>
                        <a:t>9973,7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4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4F8F0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•"/>
                        <a:tabLst>
                          <a:tab pos="601980" algn="l"/>
                        </a:tabLst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Пенсія,</a:t>
                      </a:r>
                      <a:r>
                        <a:rPr sz="1100" spc="-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навчання,</a:t>
                      </a:r>
                      <a:r>
                        <a:rPr sz="11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інвалідність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065" marB="0">
                    <a:solidFill>
                      <a:srgbClr val="F4F8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30"/>
                        </a:lnSpc>
                        <a:spcBef>
                          <a:spcPts val="305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9776,8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8735" marB="0">
                    <a:solidFill>
                      <a:srgbClr val="F4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71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4F8F0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ts val="1295"/>
                        </a:lnSpc>
                        <a:buChar char="•"/>
                        <a:tabLst>
                          <a:tab pos="601980" algn="l"/>
                        </a:tabLst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Маю достатній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дохід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F4F8F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430"/>
                        </a:lnSpc>
                        <a:spcBef>
                          <a:spcPts val="180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141,0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22860" marB="0">
                    <a:solidFill>
                      <a:srgbClr val="F4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03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4F8F0"/>
                    </a:solidFill>
                  </a:tcPr>
                </a:tc>
                <a:tc>
                  <a:txBody>
                    <a:bodyPr/>
                    <a:lstStyle/>
                    <a:p>
                      <a:pPr marL="601980" indent="-168275">
                        <a:lnSpc>
                          <a:spcPts val="1295"/>
                        </a:lnSpc>
                        <a:buChar char="•"/>
                        <a:tabLst>
                          <a:tab pos="601980" algn="l"/>
                        </a:tabLst>
                      </a:pP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Інші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F4F8F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53,5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22860" marB="0">
                    <a:solidFill>
                      <a:srgbClr val="F4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10000488" y="2750820"/>
            <a:ext cx="490855" cy="1082040"/>
          </a:xfrm>
          <a:custGeom>
            <a:avLst/>
            <a:gdLst/>
            <a:ahLst/>
            <a:cxnLst/>
            <a:rect l="l" t="t" r="r" b="b"/>
            <a:pathLst>
              <a:path w="490854" h="1082039">
                <a:moveTo>
                  <a:pt x="0" y="0"/>
                </a:moveTo>
                <a:lnTo>
                  <a:pt x="49448" y="4086"/>
                </a:lnTo>
                <a:lnTo>
                  <a:pt x="95505" y="15805"/>
                </a:lnTo>
                <a:lnTo>
                  <a:pt x="137184" y="34350"/>
                </a:lnTo>
                <a:lnTo>
                  <a:pt x="173497" y="58912"/>
                </a:lnTo>
                <a:lnTo>
                  <a:pt x="203459" y="88682"/>
                </a:lnTo>
                <a:lnTo>
                  <a:pt x="226081" y="122854"/>
                </a:lnTo>
                <a:lnTo>
                  <a:pt x="240379" y="160619"/>
                </a:lnTo>
                <a:lnTo>
                  <a:pt x="245363" y="201167"/>
                </a:lnTo>
                <a:lnTo>
                  <a:pt x="245363" y="339851"/>
                </a:lnTo>
                <a:lnTo>
                  <a:pt x="250348" y="380400"/>
                </a:lnTo>
                <a:lnTo>
                  <a:pt x="264646" y="418165"/>
                </a:lnTo>
                <a:lnTo>
                  <a:pt x="287268" y="452337"/>
                </a:lnTo>
                <a:lnTo>
                  <a:pt x="317230" y="482107"/>
                </a:lnTo>
                <a:lnTo>
                  <a:pt x="353543" y="506669"/>
                </a:lnTo>
                <a:lnTo>
                  <a:pt x="395222" y="525214"/>
                </a:lnTo>
                <a:lnTo>
                  <a:pt x="441279" y="536933"/>
                </a:lnTo>
                <a:lnTo>
                  <a:pt x="490727" y="541019"/>
                </a:lnTo>
                <a:lnTo>
                  <a:pt x="441279" y="545106"/>
                </a:lnTo>
                <a:lnTo>
                  <a:pt x="395222" y="556825"/>
                </a:lnTo>
                <a:lnTo>
                  <a:pt x="353543" y="575370"/>
                </a:lnTo>
                <a:lnTo>
                  <a:pt x="317230" y="599932"/>
                </a:lnTo>
                <a:lnTo>
                  <a:pt x="287268" y="629702"/>
                </a:lnTo>
                <a:lnTo>
                  <a:pt x="264646" y="663874"/>
                </a:lnTo>
                <a:lnTo>
                  <a:pt x="250348" y="701639"/>
                </a:lnTo>
                <a:lnTo>
                  <a:pt x="245363" y="742188"/>
                </a:lnTo>
                <a:lnTo>
                  <a:pt x="245363" y="880871"/>
                </a:lnTo>
                <a:lnTo>
                  <a:pt x="240379" y="921420"/>
                </a:lnTo>
                <a:lnTo>
                  <a:pt x="226081" y="959185"/>
                </a:lnTo>
                <a:lnTo>
                  <a:pt x="203459" y="993357"/>
                </a:lnTo>
                <a:lnTo>
                  <a:pt x="173497" y="1023127"/>
                </a:lnTo>
                <a:lnTo>
                  <a:pt x="137184" y="1047689"/>
                </a:lnTo>
                <a:lnTo>
                  <a:pt x="95505" y="1066234"/>
                </a:lnTo>
                <a:lnTo>
                  <a:pt x="49448" y="1077953"/>
                </a:lnTo>
                <a:lnTo>
                  <a:pt x="0" y="1082039"/>
                </a:lnTo>
              </a:path>
            </a:pathLst>
          </a:custGeom>
          <a:ln w="12699">
            <a:solidFill>
              <a:srgbClr val="5382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74580" y="3915155"/>
            <a:ext cx="416559" cy="632460"/>
          </a:xfrm>
          <a:custGeom>
            <a:avLst/>
            <a:gdLst/>
            <a:ahLst/>
            <a:cxnLst/>
            <a:rect l="l" t="t" r="r" b="b"/>
            <a:pathLst>
              <a:path w="416559" h="632460">
                <a:moveTo>
                  <a:pt x="0" y="0"/>
                </a:moveTo>
                <a:lnTo>
                  <a:pt x="55317" y="4052"/>
                </a:lnTo>
                <a:lnTo>
                  <a:pt x="105014" y="15489"/>
                </a:lnTo>
                <a:lnTo>
                  <a:pt x="147113" y="33226"/>
                </a:lnTo>
                <a:lnTo>
                  <a:pt x="179634" y="56181"/>
                </a:lnTo>
                <a:lnTo>
                  <a:pt x="208025" y="113411"/>
                </a:lnTo>
                <a:lnTo>
                  <a:pt x="208025" y="194437"/>
                </a:lnTo>
                <a:lnTo>
                  <a:pt x="215453" y="224631"/>
                </a:lnTo>
                <a:lnTo>
                  <a:pt x="268938" y="274732"/>
                </a:lnTo>
                <a:lnTo>
                  <a:pt x="311037" y="292481"/>
                </a:lnTo>
                <a:lnTo>
                  <a:pt x="360734" y="303921"/>
                </a:lnTo>
                <a:lnTo>
                  <a:pt x="416051" y="307975"/>
                </a:lnTo>
                <a:lnTo>
                  <a:pt x="360734" y="312027"/>
                </a:lnTo>
                <a:lnTo>
                  <a:pt x="311037" y="323464"/>
                </a:lnTo>
                <a:lnTo>
                  <a:pt x="268938" y="341201"/>
                </a:lnTo>
                <a:lnTo>
                  <a:pt x="236417" y="364156"/>
                </a:lnTo>
                <a:lnTo>
                  <a:pt x="208025" y="421386"/>
                </a:lnTo>
                <a:lnTo>
                  <a:pt x="208025" y="519049"/>
                </a:lnTo>
                <a:lnTo>
                  <a:pt x="200598" y="549189"/>
                </a:lnTo>
                <a:lnTo>
                  <a:pt x="179634" y="576278"/>
                </a:lnTo>
                <a:lnTo>
                  <a:pt x="147113" y="599233"/>
                </a:lnTo>
                <a:lnTo>
                  <a:pt x="105014" y="616970"/>
                </a:lnTo>
                <a:lnTo>
                  <a:pt x="55317" y="628407"/>
                </a:lnTo>
                <a:lnTo>
                  <a:pt x="0" y="632460"/>
                </a:lnTo>
              </a:path>
            </a:pathLst>
          </a:custGeom>
          <a:ln w="12700">
            <a:solidFill>
              <a:srgbClr val="5382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20300" y="4879847"/>
            <a:ext cx="370840" cy="640080"/>
          </a:xfrm>
          <a:custGeom>
            <a:avLst/>
            <a:gdLst/>
            <a:ahLst/>
            <a:cxnLst/>
            <a:rect l="l" t="t" r="r" b="b"/>
            <a:pathLst>
              <a:path w="370840" h="640079">
                <a:moveTo>
                  <a:pt x="0" y="0"/>
                </a:moveTo>
                <a:lnTo>
                  <a:pt x="58515" y="5046"/>
                </a:lnTo>
                <a:lnTo>
                  <a:pt x="109343" y="19096"/>
                </a:lnTo>
                <a:lnTo>
                  <a:pt x="149431" y="40517"/>
                </a:lnTo>
                <a:lnTo>
                  <a:pt x="185166" y="98932"/>
                </a:lnTo>
                <a:lnTo>
                  <a:pt x="185166" y="221106"/>
                </a:lnTo>
                <a:lnTo>
                  <a:pt x="194608" y="252366"/>
                </a:lnTo>
                <a:lnTo>
                  <a:pt x="220900" y="279522"/>
                </a:lnTo>
                <a:lnTo>
                  <a:pt x="260988" y="300943"/>
                </a:lnTo>
                <a:lnTo>
                  <a:pt x="311816" y="314993"/>
                </a:lnTo>
                <a:lnTo>
                  <a:pt x="370331" y="320039"/>
                </a:lnTo>
                <a:lnTo>
                  <a:pt x="311816" y="325086"/>
                </a:lnTo>
                <a:lnTo>
                  <a:pt x="260988" y="339136"/>
                </a:lnTo>
                <a:lnTo>
                  <a:pt x="220900" y="360557"/>
                </a:lnTo>
                <a:lnTo>
                  <a:pt x="194608" y="387713"/>
                </a:lnTo>
                <a:lnTo>
                  <a:pt x="185166" y="418972"/>
                </a:lnTo>
                <a:lnTo>
                  <a:pt x="185166" y="541146"/>
                </a:lnTo>
                <a:lnTo>
                  <a:pt x="175723" y="572406"/>
                </a:lnTo>
                <a:lnTo>
                  <a:pt x="149431" y="599562"/>
                </a:lnTo>
                <a:lnTo>
                  <a:pt x="109343" y="620983"/>
                </a:lnTo>
                <a:lnTo>
                  <a:pt x="58515" y="635033"/>
                </a:lnTo>
                <a:lnTo>
                  <a:pt x="0" y="640079"/>
                </a:lnTo>
              </a:path>
            </a:pathLst>
          </a:custGeom>
          <a:ln w="12700">
            <a:solidFill>
              <a:srgbClr val="5382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0594530" y="2613534"/>
            <a:ext cx="1360170" cy="1014094"/>
            <a:chOff x="10594530" y="2613534"/>
            <a:chExt cx="1360170" cy="1014094"/>
          </a:xfrm>
        </p:grpSpPr>
        <p:sp>
          <p:nvSpPr>
            <p:cNvPr id="8" name="object 8"/>
            <p:cNvSpPr/>
            <p:nvPr/>
          </p:nvSpPr>
          <p:spPr>
            <a:xfrm>
              <a:off x="10599293" y="2618297"/>
              <a:ext cx="1350645" cy="1004569"/>
            </a:xfrm>
            <a:custGeom>
              <a:avLst/>
              <a:gdLst/>
              <a:ahLst/>
              <a:cxnLst/>
              <a:rect l="l" t="t" r="r" b="b"/>
              <a:pathLst>
                <a:path w="1350645" h="1004570">
                  <a:moveTo>
                    <a:pt x="752400" y="0"/>
                  </a:moveTo>
                  <a:lnTo>
                    <a:pt x="699770" y="1077"/>
                  </a:lnTo>
                  <a:lnTo>
                    <a:pt x="647439" y="5834"/>
                  </a:lnTo>
                  <a:lnTo>
                    <a:pt x="596641" y="14100"/>
                  </a:lnTo>
                  <a:lnTo>
                    <a:pt x="547545" y="25715"/>
                  </a:lnTo>
                  <a:lnTo>
                    <a:pt x="500322" y="40519"/>
                  </a:lnTo>
                  <a:lnTo>
                    <a:pt x="455142" y="58350"/>
                  </a:lnTo>
                  <a:lnTo>
                    <a:pt x="412176" y="79049"/>
                  </a:lnTo>
                  <a:lnTo>
                    <a:pt x="371593" y="102453"/>
                  </a:lnTo>
                  <a:lnTo>
                    <a:pt x="333565" y="128403"/>
                  </a:lnTo>
                  <a:lnTo>
                    <a:pt x="298262" y="156738"/>
                  </a:lnTo>
                  <a:lnTo>
                    <a:pt x="265854" y="187297"/>
                  </a:lnTo>
                  <a:lnTo>
                    <a:pt x="236512" y="219918"/>
                  </a:lnTo>
                  <a:lnTo>
                    <a:pt x="210406" y="254442"/>
                  </a:lnTo>
                  <a:lnTo>
                    <a:pt x="187706" y="290708"/>
                  </a:lnTo>
                  <a:lnTo>
                    <a:pt x="168583" y="328555"/>
                  </a:lnTo>
                  <a:lnTo>
                    <a:pt x="153208" y="367821"/>
                  </a:lnTo>
                  <a:lnTo>
                    <a:pt x="141750" y="408347"/>
                  </a:lnTo>
                  <a:lnTo>
                    <a:pt x="134380" y="449972"/>
                  </a:lnTo>
                  <a:lnTo>
                    <a:pt x="131269" y="492535"/>
                  </a:lnTo>
                  <a:lnTo>
                    <a:pt x="132587" y="535874"/>
                  </a:lnTo>
                  <a:lnTo>
                    <a:pt x="0" y="664017"/>
                  </a:lnTo>
                  <a:lnTo>
                    <a:pt x="192277" y="721167"/>
                  </a:lnTo>
                  <a:lnTo>
                    <a:pt x="217364" y="759499"/>
                  </a:lnTo>
                  <a:lnTo>
                    <a:pt x="246034" y="795494"/>
                  </a:lnTo>
                  <a:lnTo>
                    <a:pt x="278048" y="829039"/>
                  </a:lnTo>
                  <a:lnTo>
                    <a:pt x="313163" y="860016"/>
                  </a:lnTo>
                  <a:lnTo>
                    <a:pt x="351138" y="888309"/>
                  </a:lnTo>
                  <a:lnTo>
                    <a:pt x="391733" y="913804"/>
                  </a:lnTo>
                  <a:lnTo>
                    <a:pt x="434705" y="936385"/>
                  </a:lnTo>
                  <a:lnTo>
                    <a:pt x="479813" y="955934"/>
                  </a:lnTo>
                  <a:lnTo>
                    <a:pt x="526816" y="972338"/>
                  </a:lnTo>
                  <a:lnTo>
                    <a:pt x="575473" y="985479"/>
                  </a:lnTo>
                  <a:lnTo>
                    <a:pt x="625542" y="995242"/>
                  </a:lnTo>
                  <a:lnTo>
                    <a:pt x="676783" y="1001512"/>
                  </a:lnTo>
                  <a:lnTo>
                    <a:pt x="728953" y="1004172"/>
                  </a:lnTo>
                  <a:lnTo>
                    <a:pt x="781811" y="1003107"/>
                  </a:lnTo>
                  <a:lnTo>
                    <a:pt x="834142" y="998351"/>
                  </a:lnTo>
                  <a:lnTo>
                    <a:pt x="884940" y="990085"/>
                  </a:lnTo>
                  <a:lnTo>
                    <a:pt x="934036" y="978469"/>
                  </a:lnTo>
                  <a:lnTo>
                    <a:pt x="981259" y="963665"/>
                  </a:lnTo>
                  <a:lnTo>
                    <a:pt x="1026439" y="945834"/>
                  </a:lnTo>
                  <a:lnTo>
                    <a:pt x="1069405" y="925136"/>
                  </a:lnTo>
                  <a:lnTo>
                    <a:pt x="1109988" y="901731"/>
                  </a:lnTo>
                  <a:lnTo>
                    <a:pt x="1148016" y="875781"/>
                  </a:lnTo>
                  <a:lnTo>
                    <a:pt x="1183319" y="847446"/>
                  </a:lnTo>
                  <a:lnTo>
                    <a:pt x="1215727" y="816888"/>
                  </a:lnTo>
                  <a:lnTo>
                    <a:pt x="1245069" y="784266"/>
                  </a:lnTo>
                  <a:lnTo>
                    <a:pt x="1271175" y="749742"/>
                  </a:lnTo>
                  <a:lnTo>
                    <a:pt x="1293875" y="713476"/>
                  </a:lnTo>
                  <a:lnTo>
                    <a:pt x="1312998" y="675630"/>
                  </a:lnTo>
                  <a:lnTo>
                    <a:pt x="1328373" y="636363"/>
                  </a:lnTo>
                  <a:lnTo>
                    <a:pt x="1339831" y="595837"/>
                  </a:lnTo>
                  <a:lnTo>
                    <a:pt x="1347201" y="554212"/>
                  </a:lnTo>
                  <a:lnTo>
                    <a:pt x="1350312" y="511650"/>
                  </a:lnTo>
                  <a:lnTo>
                    <a:pt x="1348993" y="468310"/>
                  </a:lnTo>
                  <a:lnTo>
                    <a:pt x="1343229" y="425200"/>
                  </a:lnTo>
                  <a:lnTo>
                    <a:pt x="1333203" y="383354"/>
                  </a:lnTo>
                  <a:lnTo>
                    <a:pt x="1319111" y="342910"/>
                  </a:lnTo>
                  <a:lnTo>
                    <a:pt x="1301148" y="304011"/>
                  </a:lnTo>
                  <a:lnTo>
                    <a:pt x="1279510" y="266795"/>
                  </a:lnTo>
                  <a:lnTo>
                    <a:pt x="1254390" y="231402"/>
                  </a:lnTo>
                  <a:lnTo>
                    <a:pt x="1225984" y="197975"/>
                  </a:lnTo>
                  <a:lnTo>
                    <a:pt x="1194487" y="166651"/>
                  </a:lnTo>
                  <a:lnTo>
                    <a:pt x="1160094" y="137572"/>
                  </a:lnTo>
                  <a:lnTo>
                    <a:pt x="1123000" y="110878"/>
                  </a:lnTo>
                  <a:lnTo>
                    <a:pt x="1083399" y="86708"/>
                  </a:lnTo>
                  <a:lnTo>
                    <a:pt x="1041488" y="65204"/>
                  </a:lnTo>
                  <a:lnTo>
                    <a:pt x="997460" y="46506"/>
                  </a:lnTo>
                  <a:lnTo>
                    <a:pt x="951511" y="30752"/>
                  </a:lnTo>
                  <a:lnTo>
                    <a:pt x="903835" y="18085"/>
                  </a:lnTo>
                  <a:lnTo>
                    <a:pt x="854628" y="8644"/>
                  </a:lnTo>
                  <a:lnTo>
                    <a:pt x="804085" y="2568"/>
                  </a:lnTo>
                  <a:lnTo>
                    <a:pt x="752400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99293" y="2618297"/>
              <a:ext cx="1350645" cy="1004569"/>
            </a:xfrm>
            <a:custGeom>
              <a:avLst/>
              <a:gdLst/>
              <a:ahLst/>
              <a:cxnLst/>
              <a:rect l="l" t="t" r="r" b="b"/>
              <a:pathLst>
                <a:path w="1350645" h="1004570">
                  <a:moveTo>
                    <a:pt x="0" y="664017"/>
                  </a:moveTo>
                  <a:lnTo>
                    <a:pt x="132587" y="535874"/>
                  </a:lnTo>
                  <a:lnTo>
                    <a:pt x="131269" y="492535"/>
                  </a:lnTo>
                  <a:lnTo>
                    <a:pt x="134380" y="449972"/>
                  </a:lnTo>
                  <a:lnTo>
                    <a:pt x="141750" y="408347"/>
                  </a:lnTo>
                  <a:lnTo>
                    <a:pt x="153208" y="367821"/>
                  </a:lnTo>
                  <a:lnTo>
                    <a:pt x="168583" y="328555"/>
                  </a:lnTo>
                  <a:lnTo>
                    <a:pt x="187706" y="290708"/>
                  </a:lnTo>
                  <a:lnTo>
                    <a:pt x="210406" y="254442"/>
                  </a:lnTo>
                  <a:lnTo>
                    <a:pt x="236512" y="219918"/>
                  </a:lnTo>
                  <a:lnTo>
                    <a:pt x="265854" y="187297"/>
                  </a:lnTo>
                  <a:lnTo>
                    <a:pt x="298262" y="156738"/>
                  </a:lnTo>
                  <a:lnTo>
                    <a:pt x="333565" y="128403"/>
                  </a:lnTo>
                  <a:lnTo>
                    <a:pt x="371593" y="102453"/>
                  </a:lnTo>
                  <a:lnTo>
                    <a:pt x="412176" y="79049"/>
                  </a:lnTo>
                  <a:lnTo>
                    <a:pt x="455142" y="58350"/>
                  </a:lnTo>
                  <a:lnTo>
                    <a:pt x="500322" y="40519"/>
                  </a:lnTo>
                  <a:lnTo>
                    <a:pt x="547545" y="25715"/>
                  </a:lnTo>
                  <a:lnTo>
                    <a:pt x="596641" y="14100"/>
                  </a:lnTo>
                  <a:lnTo>
                    <a:pt x="647439" y="5834"/>
                  </a:lnTo>
                  <a:lnTo>
                    <a:pt x="699770" y="1077"/>
                  </a:lnTo>
                  <a:lnTo>
                    <a:pt x="752400" y="0"/>
                  </a:lnTo>
                  <a:lnTo>
                    <a:pt x="804085" y="2568"/>
                  </a:lnTo>
                  <a:lnTo>
                    <a:pt x="854628" y="8644"/>
                  </a:lnTo>
                  <a:lnTo>
                    <a:pt x="903835" y="18085"/>
                  </a:lnTo>
                  <a:lnTo>
                    <a:pt x="951511" y="30752"/>
                  </a:lnTo>
                  <a:lnTo>
                    <a:pt x="997460" y="46506"/>
                  </a:lnTo>
                  <a:lnTo>
                    <a:pt x="1041488" y="65204"/>
                  </a:lnTo>
                  <a:lnTo>
                    <a:pt x="1083399" y="86708"/>
                  </a:lnTo>
                  <a:lnTo>
                    <a:pt x="1123000" y="110878"/>
                  </a:lnTo>
                  <a:lnTo>
                    <a:pt x="1160094" y="137572"/>
                  </a:lnTo>
                  <a:lnTo>
                    <a:pt x="1194487" y="166651"/>
                  </a:lnTo>
                  <a:lnTo>
                    <a:pt x="1225984" y="197975"/>
                  </a:lnTo>
                  <a:lnTo>
                    <a:pt x="1254390" y="231402"/>
                  </a:lnTo>
                  <a:lnTo>
                    <a:pt x="1279510" y="266795"/>
                  </a:lnTo>
                  <a:lnTo>
                    <a:pt x="1301148" y="304011"/>
                  </a:lnTo>
                  <a:lnTo>
                    <a:pt x="1319111" y="342910"/>
                  </a:lnTo>
                  <a:lnTo>
                    <a:pt x="1333203" y="383354"/>
                  </a:lnTo>
                  <a:lnTo>
                    <a:pt x="1343229" y="425200"/>
                  </a:lnTo>
                  <a:lnTo>
                    <a:pt x="1348993" y="468310"/>
                  </a:lnTo>
                  <a:lnTo>
                    <a:pt x="1350312" y="511650"/>
                  </a:lnTo>
                  <a:lnTo>
                    <a:pt x="1347201" y="554212"/>
                  </a:lnTo>
                  <a:lnTo>
                    <a:pt x="1339831" y="595837"/>
                  </a:lnTo>
                  <a:lnTo>
                    <a:pt x="1328373" y="636363"/>
                  </a:lnTo>
                  <a:lnTo>
                    <a:pt x="1312998" y="675630"/>
                  </a:lnTo>
                  <a:lnTo>
                    <a:pt x="1293875" y="713476"/>
                  </a:lnTo>
                  <a:lnTo>
                    <a:pt x="1271175" y="749742"/>
                  </a:lnTo>
                  <a:lnTo>
                    <a:pt x="1245069" y="784266"/>
                  </a:lnTo>
                  <a:lnTo>
                    <a:pt x="1215727" y="816888"/>
                  </a:lnTo>
                  <a:lnTo>
                    <a:pt x="1183319" y="847446"/>
                  </a:lnTo>
                  <a:lnTo>
                    <a:pt x="1148016" y="875781"/>
                  </a:lnTo>
                  <a:lnTo>
                    <a:pt x="1109988" y="901731"/>
                  </a:lnTo>
                  <a:lnTo>
                    <a:pt x="1069405" y="925136"/>
                  </a:lnTo>
                  <a:lnTo>
                    <a:pt x="1026439" y="945834"/>
                  </a:lnTo>
                  <a:lnTo>
                    <a:pt x="981259" y="963665"/>
                  </a:lnTo>
                  <a:lnTo>
                    <a:pt x="934036" y="978469"/>
                  </a:lnTo>
                  <a:lnTo>
                    <a:pt x="884940" y="990085"/>
                  </a:lnTo>
                  <a:lnTo>
                    <a:pt x="834142" y="998351"/>
                  </a:lnTo>
                  <a:lnTo>
                    <a:pt x="781811" y="1003107"/>
                  </a:lnTo>
                  <a:lnTo>
                    <a:pt x="728953" y="1004172"/>
                  </a:lnTo>
                  <a:lnTo>
                    <a:pt x="676783" y="1001512"/>
                  </a:lnTo>
                  <a:lnTo>
                    <a:pt x="625542" y="995242"/>
                  </a:lnTo>
                  <a:lnTo>
                    <a:pt x="575473" y="985479"/>
                  </a:lnTo>
                  <a:lnTo>
                    <a:pt x="526816" y="972338"/>
                  </a:lnTo>
                  <a:lnTo>
                    <a:pt x="479813" y="955934"/>
                  </a:lnTo>
                  <a:lnTo>
                    <a:pt x="434705" y="936385"/>
                  </a:lnTo>
                  <a:lnTo>
                    <a:pt x="391733" y="913804"/>
                  </a:lnTo>
                  <a:lnTo>
                    <a:pt x="351138" y="888309"/>
                  </a:lnTo>
                  <a:lnTo>
                    <a:pt x="313163" y="860016"/>
                  </a:lnTo>
                  <a:lnTo>
                    <a:pt x="278048" y="829039"/>
                  </a:lnTo>
                  <a:lnTo>
                    <a:pt x="246034" y="795494"/>
                  </a:lnTo>
                  <a:lnTo>
                    <a:pt x="217364" y="759499"/>
                  </a:lnTo>
                  <a:lnTo>
                    <a:pt x="192277" y="721167"/>
                  </a:lnTo>
                  <a:lnTo>
                    <a:pt x="0" y="664017"/>
                  </a:lnTo>
                  <a:close/>
                </a:path>
              </a:pathLst>
            </a:custGeom>
            <a:ln w="9525">
              <a:solidFill>
                <a:srgbClr val="5382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946383" y="2730500"/>
            <a:ext cx="7772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1120">
              <a:lnSpc>
                <a:spcPct val="100000"/>
              </a:lnSpc>
              <a:spcBef>
                <a:spcPts val="105"/>
              </a:spcBef>
            </a:pPr>
            <a:r>
              <a:rPr sz="1100" i="1" spc="-10" dirty="0">
                <a:solidFill>
                  <a:srgbClr val="E73939"/>
                </a:solidFill>
                <a:latin typeface="Calibri"/>
                <a:cs typeface="Calibri"/>
              </a:rPr>
              <a:t>Потребує зовнішнього </a:t>
            </a:r>
            <a:r>
              <a:rPr sz="1100" i="1" dirty="0">
                <a:solidFill>
                  <a:srgbClr val="E73939"/>
                </a:solidFill>
                <a:latin typeface="Calibri"/>
                <a:cs typeface="Calibri"/>
              </a:rPr>
              <a:t>сприяння</a:t>
            </a:r>
            <a:r>
              <a:rPr sz="1100" i="1" spc="-55" dirty="0">
                <a:solidFill>
                  <a:srgbClr val="E73939"/>
                </a:solidFill>
                <a:latin typeface="Calibri"/>
                <a:cs typeface="Calibri"/>
              </a:rPr>
              <a:t> </a:t>
            </a:r>
            <a:r>
              <a:rPr sz="1100" i="1" spc="-50" dirty="0">
                <a:solidFill>
                  <a:srgbClr val="E73939"/>
                </a:solidFill>
                <a:latin typeface="Calibri"/>
                <a:cs typeface="Calibri"/>
              </a:rPr>
              <a:t>і</a:t>
            </a:r>
            <a:endParaRPr sz="1100">
              <a:latin typeface="Calibri"/>
              <a:cs typeface="Calibri"/>
            </a:endParaRPr>
          </a:p>
          <a:p>
            <a:pPr marL="56515">
              <a:lnSpc>
                <a:spcPct val="100000"/>
              </a:lnSpc>
            </a:pPr>
            <a:r>
              <a:rPr sz="1100" i="1" spc="-10" dirty="0">
                <a:solidFill>
                  <a:srgbClr val="E73939"/>
                </a:solidFill>
                <a:latin typeface="Calibri"/>
                <a:cs typeface="Calibri"/>
              </a:rPr>
              <a:t>підтримки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491025" y="3744256"/>
            <a:ext cx="1393825" cy="909319"/>
            <a:chOff x="10491025" y="3744256"/>
            <a:chExt cx="1393825" cy="909319"/>
          </a:xfrm>
        </p:grpSpPr>
        <p:sp>
          <p:nvSpPr>
            <p:cNvPr id="12" name="object 12"/>
            <p:cNvSpPr/>
            <p:nvPr/>
          </p:nvSpPr>
          <p:spPr>
            <a:xfrm>
              <a:off x="10495788" y="3749018"/>
              <a:ext cx="1384300" cy="899794"/>
            </a:xfrm>
            <a:custGeom>
              <a:avLst/>
              <a:gdLst/>
              <a:ahLst/>
              <a:cxnLst/>
              <a:rect l="l" t="t" r="r" b="b"/>
              <a:pathLst>
                <a:path w="1384300" h="899795">
                  <a:moveTo>
                    <a:pt x="781047" y="0"/>
                  </a:moveTo>
                  <a:lnTo>
                    <a:pt x="728230" y="1970"/>
                  </a:lnTo>
                  <a:lnTo>
                    <a:pt x="676428" y="7377"/>
                  </a:lnTo>
                  <a:lnTo>
                    <a:pt x="625885" y="16089"/>
                  </a:lnTo>
                  <a:lnTo>
                    <a:pt x="576848" y="27980"/>
                  </a:lnTo>
                  <a:lnTo>
                    <a:pt x="529560" y="42919"/>
                  </a:lnTo>
                  <a:lnTo>
                    <a:pt x="484267" y="60778"/>
                  </a:lnTo>
                  <a:lnTo>
                    <a:pt x="441213" y="81428"/>
                  </a:lnTo>
                  <a:lnTo>
                    <a:pt x="400645" y="104740"/>
                  </a:lnTo>
                  <a:lnTo>
                    <a:pt x="362806" y="130586"/>
                  </a:lnTo>
                  <a:lnTo>
                    <a:pt x="327942" y="158837"/>
                  </a:lnTo>
                  <a:lnTo>
                    <a:pt x="296297" y="189363"/>
                  </a:lnTo>
                  <a:lnTo>
                    <a:pt x="268117" y="222036"/>
                  </a:lnTo>
                  <a:lnTo>
                    <a:pt x="243647" y="256728"/>
                  </a:lnTo>
                  <a:lnTo>
                    <a:pt x="223132" y="293309"/>
                  </a:lnTo>
                  <a:lnTo>
                    <a:pt x="206816" y="331650"/>
                  </a:lnTo>
                  <a:lnTo>
                    <a:pt x="194944" y="371623"/>
                  </a:lnTo>
                  <a:lnTo>
                    <a:pt x="0" y="460015"/>
                  </a:lnTo>
                  <a:lnTo>
                    <a:pt x="199008" y="543200"/>
                  </a:lnTo>
                  <a:lnTo>
                    <a:pt x="213175" y="583795"/>
                  </a:lnTo>
                  <a:lnTo>
                    <a:pt x="232063" y="622755"/>
                  </a:lnTo>
                  <a:lnTo>
                    <a:pt x="255428" y="659902"/>
                  </a:lnTo>
                  <a:lnTo>
                    <a:pt x="283021" y="695056"/>
                  </a:lnTo>
                  <a:lnTo>
                    <a:pt x="314596" y="728040"/>
                  </a:lnTo>
                  <a:lnTo>
                    <a:pt x="349907" y="758674"/>
                  </a:lnTo>
                  <a:lnTo>
                    <a:pt x="388708" y="786780"/>
                  </a:lnTo>
                  <a:lnTo>
                    <a:pt x="430751" y="812179"/>
                  </a:lnTo>
                  <a:lnTo>
                    <a:pt x="475790" y="834693"/>
                  </a:lnTo>
                  <a:lnTo>
                    <a:pt x="523578" y="854143"/>
                  </a:lnTo>
                  <a:lnTo>
                    <a:pt x="573869" y="870350"/>
                  </a:lnTo>
                  <a:lnTo>
                    <a:pt x="626417" y="883136"/>
                  </a:lnTo>
                  <a:lnTo>
                    <a:pt x="680973" y="892323"/>
                  </a:lnTo>
                  <a:lnTo>
                    <a:pt x="735085" y="897609"/>
                  </a:lnTo>
                  <a:lnTo>
                    <a:pt x="788672" y="899202"/>
                  </a:lnTo>
                  <a:lnTo>
                    <a:pt x="841489" y="897231"/>
                  </a:lnTo>
                  <a:lnTo>
                    <a:pt x="893291" y="891825"/>
                  </a:lnTo>
                  <a:lnTo>
                    <a:pt x="943834" y="883112"/>
                  </a:lnTo>
                  <a:lnTo>
                    <a:pt x="992871" y="871222"/>
                  </a:lnTo>
                  <a:lnTo>
                    <a:pt x="1040159" y="856283"/>
                  </a:lnTo>
                  <a:lnTo>
                    <a:pt x="1085452" y="838424"/>
                  </a:lnTo>
                  <a:lnTo>
                    <a:pt x="1128506" y="817774"/>
                  </a:lnTo>
                  <a:lnTo>
                    <a:pt x="1169074" y="794461"/>
                  </a:lnTo>
                  <a:lnTo>
                    <a:pt x="1206913" y="768615"/>
                  </a:lnTo>
                  <a:lnTo>
                    <a:pt x="1241777" y="740365"/>
                  </a:lnTo>
                  <a:lnTo>
                    <a:pt x="1273422" y="709839"/>
                  </a:lnTo>
                  <a:lnTo>
                    <a:pt x="1301602" y="677165"/>
                  </a:lnTo>
                  <a:lnTo>
                    <a:pt x="1326072" y="642474"/>
                  </a:lnTo>
                  <a:lnTo>
                    <a:pt x="1346587" y="605893"/>
                  </a:lnTo>
                  <a:lnTo>
                    <a:pt x="1362903" y="567552"/>
                  </a:lnTo>
                  <a:lnTo>
                    <a:pt x="1374775" y="527579"/>
                  </a:lnTo>
                  <a:lnTo>
                    <a:pt x="1381805" y="486949"/>
                  </a:lnTo>
                  <a:lnTo>
                    <a:pt x="1383917" y="446718"/>
                  </a:lnTo>
                  <a:lnTo>
                    <a:pt x="1381282" y="407067"/>
                  </a:lnTo>
                  <a:lnTo>
                    <a:pt x="1374072" y="368181"/>
                  </a:lnTo>
                  <a:lnTo>
                    <a:pt x="1362459" y="330243"/>
                  </a:lnTo>
                  <a:lnTo>
                    <a:pt x="1346613" y="293438"/>
                  </a:lnTo>
                  <a:lnTo>
                    <a:pt x="1326707" y="257948"/>
                  </a:lnTo>
                  <a:lnTo>
                    <a:pt x="1302911" y="223956"/>
                  </a:lnTo>
                  <a:lnTo>
                    <a:pt x="1275397" y="191648"/>
                  </a:lnTo>
                  <a:lnTo>
                    <a:pt x="1244336" y="161206"/>
                  </a:lnTo>
                  <a:lnTo>
                    <a:pt x="1209901" y="132813"/>
                  </a:lnTo>
                  <a:lnTo>
                    <a:pt x="1172261" y="106654"/>
                  </a:lnTo>
                  <a:lnTo>
                    <a:pt x="1131589" y="82911"/>
                  </a:lnTo>
                  <a:lnTo>
                    <a:pt x="1088057" y="61770"/>
                  </a:lnTo>
                  <a:lnTo>
                    <a:pt x="1041835" y="43412"/>
                  </a:lnTo>
                  <a:lnTo>
                    <a:pt x="993094" y="28022"/>
                  </a:lnTo>
                  <a:lnTo>
                    <a:pt x="942008" y="15783"/>
                  </a:lnTo>
                  <a:lnTo>
                    <a:pt x="888745" y="6879"/>
                  </a:lnTo>
                  <a:lnTo>
                    <a:pt x="834634" y="1593"/>
                  </a:lnTo>
                  <a:lnTo>
                    <a:pt x="781047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95788" y="3749018"/>
              <a:ext cx="1384300" cy="899794"/>
            </a:xfrm>
            <a:custGeom>
              <a:avLst/>
              <a:gdLst/>
              <a:ahLst/>
              <a:cxnLst/>
              <a:rect l="l" t="t" r="r" b="b"/>
              <a:pathLst>
                <a:path w="1384300" h="899795">
                  <a:moveTo>
                    <a:pt x="0" y="460015"/>
                  </a:moveTo>
                  <a:lnTo>
                    <a:pt x="194944" y="371623"/>
                  </a:lnTo>
                  <a:lnTo>
                    <a:pt x="206816" y="331650"/>
                  </a:lnTo>
                  <a:lnTo>
                    <a:pt x="223132" y="293309"/>
                  </a:lnTo>
                  <a:lnTo>
                    <a:pt x="243647" y="256728"/>
                  </a:lnTo>
                  <a:lnTo>
                    <a:pt x="268117" y="222036"/>
                  </a:lnTo>
                  <a:lnTo>
                    <a:pt x="296297" y="189363"/>
                  </a:lnTo>
                  <a:lnTo>
                    <a:pt x="327942" y="158837"/>
                  </a:lnTo>
                  <a:lnTo>
                    <a:pt x="362806" y="130586"/>
                  </a:lnTo>
                  <a:lnTo>
                    <a:pt x="400645" y="104740"/>
                  </a:lnTo>
                  <a:lnTo>
                    <a:pt x="441213" y="81428"/>
                  </a:lnTo>
                  <a:lnTo>
                    <a:pt x="484267" y="60778"/>
                  </a:lnTo>
                  <a:lnTo>
                    <a:pt x="529560" y="42919"/>
                  </a:lnTo>
                  <a:lnTo>
                    <a:pt x="576848" y="27980"/>
                  </a:lnTo>
                  <a:lnTo>
                    <a:pt x="625885" y="16089"/>
                  </a:lnTo>
                  <a:lnTo>
                    <a:pt x="676428" y="7377"/>
                  </a:lnTo>
                  <a:lnTo>
                    <a:pt x="728230" y="1970"/>
                  </a:lnTo>
                  <a:lnTo>
                    <a:pt x="781047" y="0"/>
                  </a:lnTo>
                  <a:lnTo>
                    <a:pt x="834634" y="1593"/>
                  </a:lnTo>
                  <a:lnTo>
                    <a:pt x="888745" y="6879"/>
                  </a:lnTo>
                  <a:lnTo>
                    <a:pt x="942008" y="15783"/>
                  </a:lnTo>
                  <a:lnTo>
                    <a:pt x="993094" y="28022"/>
                  </a:lnTo>
                  <a:lnTo>
                    <a:pt x="1041835" y="43412"/>
                  </a:lnTo>
                  <a:lnTo>
                    <a:pt x="1088057" y="61770"/>
                  </a:lnTo>
                  <a:lnTo>
                    <a:pt x="1131589" y="82911"/>
                  </a:lnTo>
                  <a:lnTo>
                    <a:pt x="1172261" y="106654"/>
                  </a:lnTo>
                  <a:lnTo>
                    <a:pt x="1209901" y="132813"/>
                  </a:lnTo>
                  <a:lnTo>
                    <a:pt x="1244336" y="161206"/>
                  </a:lnTo>
                  <a:lnTo>
                    <a:pt x="1275397" y="191648"/>
                  </a:lnTo>
                  <a:lnTo>
                    <a:pt x="1302911" y="223956"/>
                  </a:lnTo>
                  <a:lnTo>
                    <a:pt x="1326707" y="257948"/>
                  </a:lnTo>
                  <a:lnTo>
                    <a:pt x="1346613" y="293438"/>
                  </a:lnTo>
                  <a:lnTo>
                    <a:pt x="1362459" y="330243"/>
                  </a:lnTo>
                  <a:lnTo>
                    <a:pt x="1374072" y="368181"/>
                  </a:lnTo>
                  <a:lnTo>
                    <a:pt x="1381282" y="407067"/>
                  </a:lnTo>
                  <a:lnTo>
                    <a:pt x="1383917" y="446718"/>
                  </a:lnTo>
                  <a:lnTo>
                    <a:pt x="1381805" y="486949"/>
                  </a:lnTo>
                  <a:lnTo>
                    <a:pt x="1374775" y="527579"/>
                  </a:lnTo>
                  <a:lnTo>
                    <a:pt x="1362903" y="567552"/>
                  </a:lnTo>
                  <a:lnTo>
                    <a:pt x="1346587" y="605893"/>
                  </a:lnTo>
                  <a:lnTo>
                    <a:pt x="1326072" y="642474"/>
                  </a:lnTo>
                  <a:lnTo>
                    <a:pt x="1301602" y="677165"/>
                  </a:lnTo>
                  <a:lnTo>
                    <a:pt x="1273422" y="709839"/>
                  </a:lnTo>
                  <a:lnTo>
                    <a:pt x="1241777" y="740365"/>
                  </a:lnTo>
                  <a:lnTo>
                    <a:pt x="1206913" y="768615"/>
                  </a:lnTo>
                  <a:lnTo>
                    <a:pt x="1169074" y="794461"/>
                  </a:lnTo>
                  <a:lnTo>
                    <a:pt x="1128506" y="817774"/>
                  </a:lnTo>
                  <a:lnTo>
                    <a:pt x="1085452" y="838424"/>
                  </a:lnTo>
                  <a:lnTo>
                    <a:pt x="1040159" y="856283"/>
                  </a:lnTo>
                  <a:lnTo>
                    <a:pt x="992871" y="871222"/>
                  </a:lnTo>
                  <a:lnTo>
                    <a:pt x="943834" y="883112"/>
                  </a:lnTo>
                  <a:lnTo>
                    <a:pt x="893291" y="891825"/>
                  </a:lnTo>
                  <a:lnTo>
                    <a:pt x="841489" y="897231"/>
                  </a:lnTo>
                  <a:lnTo>
                    <a:pt x="788672" y="899202"/>
                  </a:lnTo>
                  <a:lnTo>
                    <a:pt x="735085" y="897609"/>
                  </a:lnTo>
                  <a:lnTo>
                    <a:pt x="680973" y="892323"/>
                  </a:lnTo>
                  <a:lnTo>
                    <a:pt x="626417" y="883136"/>
                  </a:lnTo>
                  <a:lnTo>
                    <a:pt x="573869" y="870350"/>
                  </a:lnTo>
                  <a:lnTo>
                    <a:pt x="523578" y="854143"/>
                  </a:lnTo>
                  <a:lnTo>
                    <a:pt x="475790" y="834693"/>
                  </a:lnTo>
                  <a:lnTo>
                    <a:pt x="430751" y="812179"/>
                  </a:lnTo>
                  <a:lnTo>
                    <a:pt x="388708" y="786780"/>
                  </a:lnTo>
                  <a:lnTo>
                    <a:pt x="349907" y="758674"/>
                  </a:lnTo>
                  <a:lnTo>
                    <a:pt x="314596" y="728040"/>
                  </a:lnTo>
                  <a:lnTo>
                    <a:pt x="283021" y="695056"/>
                  </a:lnTo>
                  <a:lnTo>
                    <a:pt x="255428" y="659902"/>
                  </a:lnTo>
                  <a:lnTo>
                    <a:pt x="232063" y="622755"/>
                  </a:lnTo>
                  <a:lnTo>
                    <a:pt x="213175" y="583795"/>
                  </a:lnTo>
                  <a:lnTo>
                    <a:pt x="199008" y="543200"/>
                  </a:lnTo>
                  <a:lnTo>
                    <a:pt x="0" y="460015"/>
                  </a:lnTo>
                  <a:close/>
                </a:path>
              </a:pathLst>
            </a:custGeom>
            <a:ln w="9524">
              <a:solidFill>
                <a:srgbClr val="5382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0883010" y="3911346"/>
            <a:ext cx="82931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 marR="5080" indent="-36830" algn="just">
              <a:lnSpc>
                <a:spcPct val="100000"/>
              </a:lnSpc>
              <a:spcBef>
                <a:spcPts val="100"/>
              </a:spcBef>
            </a:pPr>
            <a:r>
              <a:rPr sz="1100" i="1" spc="-10" dirty="0">
                <a:solidFill>
                  <a:srgbClr val="E73939"/>
                </a:solidFill>
                <a:latin typeface="Calibri"/>
                <a:cs typeface="Calibri"/>
              </a:rPr>
              <a:t>Трансакційна потенційна </a:t>
            </a:r>
            <a:r>
              <a:rPr sz="1100" i="1" dirty="0">
                <a:solidFill>
                  <a:srgbClr val="E73939"/>
                </a:solidFill>
                <a:latin typeface="Calibri"/>
                <a:cs typeface="Calibri"/>
              </a:rPr>
              <a:t>робоча</a:t>
            </a:r>
            <a:r>
              <a:rPr sz="1100" i="1" spc="-55" dirty="0">
                <a:solidFill>
                  <a:srgbClr val="E73939"/>
                </a:solidFill>
                <a:latin typeface="Calibri"/>
                <a:cs typeface="Calibri"/>
              </a:rPr>
              <a:t> </a:t>
            </a:r>
            <a:r>
              <a:rPr sz="1100" i="1" spc="-20" dirty="0">
                <a:solidFill>
                  <a:srgbClr val="E73939"/>
                </a:solidFill>
                <a:latin typeface="Calibri"/>
                <a:cs typeface="Calibri"/>
              </a:rPr>
              <a:t>сила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0496867" y="4875033"/>
            <a:ext cx="1527810" cy="1132840"/>
            <a:chOff x="10496867" y="4875033"/>
            <a:chExt cx="1527810" cy="1132840"/>
          </a:xfrm>
        </p:grpSpPr>
        <p:sp>
          <p:nvSpPr>
            <p:cNvPr id="16" name="object 16"/>
            <p:cNvSpPr/>
            <p:nvPr/>
          </p:nvSpPr>
          <p:spPr>
            <a:xfrm>
              <a:off x="10501630" y="4879795"/>
              <a:ext cx="1518285" cy="1123315"/>
            </a:xfrm>
            <a:custGeom>
              <a:avLst/>
              <a:gdLst/>
              <a:ahLst/>
              <a:cxnLst/>
              <a:rect l="l" t="t" r="r" b="b"/>
              <a:pathLst>
                <a:path w="1518284" h="1123314">
                  <a:moveTo>
                    <a:pt x="856852" y="0"/>
                  </a:moveTo>
                  <a:lnTo>
                    <a:pt x="809530" y="656"/>
                  </a:lnTo>
                  <a:lnTo>
                    <a:pt x="762514" y="4058"/>
                  </a:lnTo>
                  <a:lnTo>
                    <a:pt x="715983" y="10167"/>
                  </a:lnTo>
                  <a:lnTo>
                    <a:pt x="670115" y="18943"/>
                  </a:lnTo>
                  <a:lnTo>
                    <a:pt x="625087" y="30347"/>
                  </a:lnTo>
                  <a:lnTo>
                    <a:pt x="581079" y="44339"/>
                  </a:lnTo>
                  <a:lnTo>
                    <a:pt x="538267" y="60879"/>
                  </a:lnTo>
                  <a:lnTo>
                    <a:pt x="496830" y="79929"/>
                  </a:lnTo>
                  <a:lnTo>
                    <a:pt x="456946" y="101448"/>
                  </a:lnTo>
                  <a:lnTo>
                    <a:pt x="418792" y="125397"/>
                  </a:lnTo>
                  <a:lnTo>
                    <a:pt x="382548" y="151737"/>
                  </a:lnTo>
                  <a:lnTo>
                    <a:pt x="348391" y="180429"/>
                  </a:lnTo>
                  <a:lnTo>
                    <a:pt x="316499" y="211431"/>
                  </a:lnTo>
                  <a:lnTo>
                    <a:pt x="287050" y="244706"/>
                  </a:lnTo>
                  <a:lnTo>
                    <a:pt x="260223" y="280214"/>
                  </a:lnTo>
                  <a:lnTo>
                    <a:pt x="0" y="318695"/>
                  </a:lnTo>
                  <a:lnTo>
                    <a:pt x="176149" y="482779"/>
                  </a:lnTo>
                  <a:lnTo>
                    <a:pt x="170662" y="528030"/>
                  </a:lnTo>
                  <a:lnTo>
                    <a:pt x="169575" y="573009"/>
                  </a:lnTo>
                  <a:lnTo>
                    <a:pt x="172775" y="617530"/>
                  </a:lnTo>
                  <a:lnTo>
                    <a:pt x="180155" y="661404"/>
                  </a:lnTo>
                  <a:lnTo>
                    <a:pt x="191605" y="704444"/>
                  </a:lnTo>
                  <a:lnTo>
                    <a:pt x="207015" y="746461"/>
                  </a:lnTo>
                  <a:lnTo>
                    <a:pt x="226275" y="787268"/>
                  </a:lnTo>
                  <a:lnTo>
                    <a:pt x="249276" y="826677"/>
                  </a:lnTo>
                  <a:lnTo>
                    <a:pt x="275910" y="864501"/>
                  </a:lnTo>
                  <a:lnTo>
                    <a:pt x="306065" y="900550"/>
                  </a:lnTo>
                  <a:lnTo>
                    <a:pt x="339633" y="934639"/>
                  </a:lnTo>
                  <a:lnTo>
                    <a:pt x="376504" y="966578"/>
                  </a:lnTo>
                  <a:lnTo>
                    <a:pt x="416568" y="996181"/>
                  </a:lnTo>
                  <a:lnTo>
                    <a:pt x="459717" y="1023259"/>
                  </a:lnTo>
                  <a:lnTo>
                    <a:pt x="505841" y="1047624"/>
                  </a:lnTo>
                  <a:lnTo>
                    <a:pt x="550323" y="1067295"/>
                  </a:lnTo>
                  <a:lnTo>
                    <a:pt x="595746" y="1083944"/>
                  </a:lnTo>
                  <a:lnTo>
                    <a:pt x="641930" y="1097610"/>
                  </a:lnTo>
                  <a:lnTo>
                    <a:pt x="688698" y="1108333"/>
                  </a:lnTo>
                  <a:lnTo>
                    <a:pt x="735872" y="1116151"/>
                  </a:lnTo>
                  <a:lnTo>
                    <a:pt x="783273" y="1121105"/>
                  </a:lnTo>
                  <a:lnTo>
                    <a:pt x="830723" y="1123235"/>
                  </a:lnTo>
                  <a:lnTo>
                    <a:pt x="878045" y="1122579"/>
                  </a:lnTo>
                  <a:lnTo>
                    <a:pt x="925061" y="1119178"/>
                  </a:lnTo>
                  <a:lnTo>
                    <a:pt x="971592" y="1113070"/>
                  </a:lnTo>
                  <a:lnTo>
                    <a:pt x="1017460" y="1104296"/>
                  </a:lnTo>
                  <a:lnTo>
                    <a:pt x="1062488" y="1092895"/>
                  </a:lnTo>
                  <a:lnTo>
                    <a:pt x="1106496" y="1078906"/>
                  </a:lnTo>
                  <a:lnTo>
                    <a:pt x="1149308" y="1062369"/>
                  </a:lnTo>
                  <a:lnTo>
                    <a:pt x="1190745" y="1043324"/>
                  </a:lnTo>
                  <a:lnTo>
                    <a:pt x="1230629" y="1021810"/>
                  </a:lnTo>
                  <a:lnTo>
                    <a:pt x="1268783" y="997866"/>
                  </a:lnTo>
                  <a:lnTo>
                    <a:pt x="1305027" y="971532"/>
                  </a:lnTo>
                  <a:lnTo>
                    <a:pt x="1339184" y="942849"/>
                  </a:lnTo>
                  <a:lnTo>
                    <a:pt x="1371076" y="911854"/>
                  </a:lnTo>
                  <a:lnTo>
                    <a:pt x="1400525" y="878588"/>
                  </a:lnTo>
                  <a:lnTo>
                    <a:pt x="1427352" y="843090"/>
                  </a:lnTo>
                  <a:lnTo>
                    <a:pt x="1452013" y="804269"/>
                  </a:lnTo>
                  <a:lnTo>
                    <a:pt x="1472693" y="764594"/>
                  </a:lnTo>
                  <a:lnTo>
                    <a:pt x="1489445" y="724236"/>
                  </a:lnTo>
                  <a:lnTo>
                    <a:pt x="1502324" y="683365"/>
                  </a:lnTo>
                  <a:lnTo>
                    <a:pt x="1511386" y="642153"/>
                  </a:lnTo>
                  <a:lnTo>
                    <a:pt x="1516685" y="600770"/>
                  </a:lnTo>
                  <a:lnTo>
                    <a:pt x="1518275" y="559387"/>
                  </a:lnTo>
                  <a:lnTo>
                    <a:pt x="1516211" y="518175"/>
                  </a:lnTo>
                  <a:lnTo>
                    <a:pt x="1510548" y="477303"/>
                  </a:lnTo>
                  <a:lnTo>
                    <a:pt x="1501341" y="436944"/>
                  </a:lnTo>
                  <a:lnTo>
                    <a:pt x="1488643" y="397268"/>
                  </a:lnTo>
                  <a:lnTo>
                    <a:pt x="1472510" y="358445"/>
                  </a:lnTo>
                  <a:lnTo>
                    <a:pt x="1452996" y="320647"/>
                  </a:lnTo>
                  <a:lnTo>
                    <a:pt x="1430156" y="284043"/>
                  </a:lnTo>
                  <a:lnTo>
                    <a:pt x="1404044" y="248805"/>
                  </a:lnTo>
                  <a:lnTo>
                    <a:pt x="1374716" y="215103"/>
                  </a:lnTo>
                  <a:lnTo>
                    <a:pt x="1342226" y="183109"/>
                  </a:lnTo>
                  <a:lnTo>
                    <a:pt x="1306628" y="152992"/>
                  </a:lnTo>
                  <a:lnTo>
                    <a:pt x="1267977" y="124924"/>
                  </a:lnTo>
                  <a:lnTo>
                    <a:pt x="1226327" y="99076"/>
                  </a:lnTo>
                  <a:lnTo>
                    <a:pt x="1181735" y="75617"/>
                  </a:lnTo>
                  <a:lnTo>
                    <a:pt x="1137252" y="55944"/>
                  </a:lnTo>
                  <a:lnTo>
                    <a:pt x="1091829" y="39294"/>
                  </a:lnTo>
                  <a:lnTo>
                    <a:pt x="1045645" y="25626"/>
                  </a:lnTo>
                  <a:lnTo>
                    <a:pt x="998877" y="14903"/>
                  </a:lnTo>
                  <a:lnTo>
                    <a:pt x="951703" y="7084"/>
                  </a:lnTo>
                  <a:lnTo>
                    <a:pt x="904302" y="2129"/>
                  </a:lnTo>
                  <a:lnTo>
                    <a:pt x="856852" y="0"/>
                  </a:lnTo>
                  <a:close/>
                </a:path>
              </a:pathLst>
            </a:custGeom>
            <a:solidFill>
              <a:srgbClr val="DE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501630" y="4879795"/>
              <a:ext cx="1518285" cy="1123315"/>
            </a:xfrm>
            <a:custGeom>
              <a:avLst/>
              <a:gdLst/>
              <a:ahLst/>
              <a:cxnLst/>
              <a:rect l="l" t="t" r="r" b="b"/>
              <a:pathLst>
                <a:path w="1518284" h="1123314">
                  <a:moveTo>
                    <a:pt x="0" y="318695"/>
                  </a:moveTo>
                  <a:lnTo>
                    <a:pt x="260223" y="280214"/>
                  </a:lnTo>
                  <a:lnTo>
                    <a:pt x="287050" y="244706"/>
                  </a:lnTo>
                  <a:lnTo>
                    <a:pt x="316499" y="211431"/>
                  </a:lnTo>
                  <a:lnTo>
                    <a:pt x="348391" y="180429"/>
                  </a:lnTo>
                  <a:lnTo>
                    <a:pt x="382548" y="151737"/>
                  </a:lnTo>
                  <a:lnTo>
                    <a:pt x="418792" y="125397"/>
                  </a:lnTo>
                  <a:lnTo>
                    <a:pt x="456946" y="101448"/>
                  </a:lnTo>
                  <a:lnTo>
                    <a:pt x="496830" y="79929"/>
                  </a:lnTo>
                  <a:lnTo>
                    <a:pt x="538267" y="60879"/>
                  </a:lnTo>
                  <a:lnTo>
                    <a:pt x="581079" y="44339"/>
                  </a:lnTo>
                  <a:lnTo>
                    <a:pt x="625087" y="30347"/>
                  </a:lnTo>
                  <a:lnTo>
                    <a:pt x="670115" y="18943"/>
                  </a:lnTo>
                  <a:lnTo>
                    <a:pt x="715983" y="10167"/>
                  </a:lnTo>
                  <a:lnTo>
                    <a:pt x="762514" y="4058"/>
                  </a:lnTo>
                  <a:lnTo>
                    <a:pt x="809530" y="656"/>
                  </a:lnTo>
                  <a:lnTo>
                    <a:pt x="856852" y="0"/>
                  </a:lnTo>
                  <a:lnTo>
                    <a:pt x="904302" y="2129"/>
                  </a:lnTo>
                  <a:lnTo>
                    <a:pt x="951703" y="7084"/>
                  </a:lnTo>
                  <a:lnTo>
                    <a:pt x="998877" y="14903"/>
                  </a:lnTo>
                  <a:lnTo>
                    <a:pt x="1045645" y="25626"/>
                  </a:lnTo>
                  <a:lnTo>
                    <a:pt x="1091829" y="39294"/>
                  </a:lnTo>
                  <a:lnTo>
                    <a:pt x="1137252" y="55944"/>
                  </a:lnTo>
                  <a:lnTo>
                    <a:pt x="1181735" y="75617"/>
                  </a:lnTo>
                  <a:lnTo>
                    <a:pt x="1226327" y="99076"/>
                  </a:lnTo>
                  <a:lnTo>
                    <a:pt x="1267977" y="124924"/>
                  </a:lnTo>
                  <a:lnTo>
                    <a:pt x="1306628" y="152992"/>
                  </a:lnTo>
                  <a:lnTo>
                    <a:pt x="1342226" y="183109"/>
                  </a:lnTo>
                  <a:lnTo>
                    <a:pt x="1374716" y="215103"/>
                  </a:lnTo>
                  <a:lnTo>
                    <a:pt x="1404044" y="248805"/>
                  </a:lnTo>
                  <a:lnTo>
                    <a:pt x="1430156" y="284043"/>
                  </a:lnTo>
                  <a:lnTo>
                    <a:pt x="1452996" y="320647"/>
                  </a:lnTo>
                  <a:lnTo>
                    <a:pt x="1472510" y="358445"/>
                  </a:lnTo>
                  <a:lnTo>
                    <a:pt x="1488643" y="397268"/>
                  </a:lnTo>
                  <a:lnTo>
                    <a:pt x="1501341" y="436944"/>
                  </a:lnTo>
                  <a:lnTo>
                    <a:pt x="1510548" y="477303"/>
                  </a:lnTo>
                  <a:lnTo>
                    <a:pt x="1516211" y="518175"/>
                  </a:lnTo>
                  <a:lnTo>
                    <a:pt x="1518275" y="559387"/>
                  </a:lnTo>
                  <a:lnTo>
                    <a:pt x="1516685" y="600770"/>
                  </a:lnTo>
                  <a:lnTo>
                    <a:pt x="1511386" y="642153"/>
                  </a:lnTo>
                  <a:lnTo>
                    <a:pt x="1502324" y="683365"/>
                  </a:lnTo>
                  <a:lnTo>
                    <a:pt x="1489445" y="724236"/>
                  </a:lnTo>
                  <a:lnTo>
                    <a:pt x="1472693" y="764594"/>
                  </a:lnTo>
                  <a:lnTo>
                    <a:pt x="1452013" y="804269"/>
                  </a:lnTo>
                  <a:lnTo>
                    <a:pt x="1427352" y="843090"/>
                  </a:lnTo>
                  <a:lnTo>
                    <a:pt x="1400525" y="878588"/>
                  </a:lnTo>
                  <a:lnTo>
                    <a:pt x="1371076" y="911854"/>
                  </a:lnTo>
                  <a:lnTo>
                    <a:pt x="1339184" y="942849"/>
                  </a:lnTo>
                  <a:lnTo>
                    <a:pt x="1305027" y="971532"/>
                  </a:lnTo>
                  <a:lnTo>
                    <a:pt x="1268783" y="997866"/>
                  </a:lnTo>
                  <a:lnTo>
                    <a:pt x="1230629" y="1021810"/>
                  </a:lnTo>
                  <a:lnTo>
                    <a:pt x="1190745" y="1043324"/>
                  </a:lnTo>
                  <a:lnTo>
                    <a:pt x="1149308" y="1062369"/>
                  </a:lnTo>
                  <a:lnTo>
                    <a:pt x="1106496" y="1078906"/>
                  </a:lnTo>
                  <a:lnTo>
                    <a:pt x="1062488" y="1092895"/>
                  </a:lnTo>
                  <a:lnTo>
                    <a:pt x="1017460" y="1104296"/>
                  </a:lnTo>
                  <a:lnTo>
                    <a:pt x="971592" y="1113070"/>
                  </a:lnTo>
                  <a:lnTo>
                    <a:pt x="925061" y="1119178"/>
                  </a:lnTo>
                  <a:lnTo>
                    <a:pt x="878045" y="1122579"/>
                  </a:lnTo>
                  <a:lnTo>
                    <a:pt x="830723" y="1123235"/>
                  </a:lnTo>
                  <a:lnTo>
                    <a:pt x="783273" y="1121105"/>
                  </a:lnTo>
                  <a:lnTo>
                    <a:pt x="735872" y="1116151"/>
                  </a:lnTo>
                  <a:lnTo>
                    <a:pt x="688698" y="1108333"/>
                  </a:lnTo>
                  <a:lnTo>
                    <a:pt x="641930" y="1097610"/>
                  </a:lnTo>
                  <a:lnTo>
                    <a:pt x="595746" y="1083944"/>
                  </a:lnTo>
                  <a:lnTo>
                    <a:pt x="550323" y="1067295"/>
                  </a:lnTo>
                  <a:lnTo>
                    <a:pt x="505841" y="1047624"/>
                  </a:lnTo>
                  <a:lnTo>
                    <a:pt x="459717" y="1023259"/>
                  </a:lnTo>
                  <a:lnTo>
                    <a:pt x="416568" y="996181"/>
                  </a:lnTo>
                  <a:lnTo>
                    <a:pt x="376504" y="966578"/>
                  </a:lnTo>
                  <a:lnTo>
                    <a:pt x="339633" y="934639"/>
                  </a:lnTo>
                  <a:lnTo>
                    <a:pt x="306065" y="900550"/>
                  </a:lnTo>
                  <a:lnTo>
                    <a:pt x="275910" y="864501"/>
                  </a:lnTo>
                  <a:lnTo>
                    <a:pt x="249276" y="826677"/>
                  </a:lnTo>
                  <a:lnTo>
                    <a:pt x="226275" y="787268"/>
                  </a:lnTo>
                  <a:lnTo>
                    <a:pt x="207015" y="746461"/>
                  </a:lnTo>
                  <a:lnTo>
                    <a:pt x="191605" y="704444"/>
                  </a:lnTo>
                  <a:lnTo>
                    <a:pt x="180155" y="661404"/>
                  </a:lnTo>
                  <a:lnTo>
                    <a:pt x="172775" y="617530"/>
                  </a:lnTo>
                  <a:lnTo>
                    <a:pt x="169575" y="573009"/>
                  </a:lnTo>
                  <a:lnTo>
                    <a:pt x="170662" y="528030"/>
                  </a:lnTo>
                  <a:lnTo>
                    <a:pt x="176149" y="482779"/>
                  </a:lnTo>
                  <a:lnTo>
                    <a:pt x="0" y="318695"/>
                  </a:lnTo>
                  <a:close/>
                </a:path>
              </a:pathLst>
            </a:custGeom>
            <a:ln w="9525">
              <a:solidFill>
                <a:srgbClr val="5382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861293" y="5069840"/>
            <a:ext cx="96964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100" i="1" dirty="0">
                <a:solidFill>
                  <a:srgbClr val="E73939"/>
                </a:solidFill>
                <a:latin typeface="Calibri"/>
                <a:cs typeface="Calibri"/>
              </a:rPr>
              <a:t>Частина</a:t>
            </a:r>
            <a:r>
              <a:rPr sz="1100" i="1" spc="-25" dirty="0">
                <a:solidFill>
                  <a:srgbClr val="E73939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E73939"/>
                </a:solidFill>
                <a:latin typeface="Calibri"/>
                <a:cs typeface="Calibri"/>
              </a:rPr>
              <a:t>з</a:t>
            </a:r>
            <a:r>
              <a:rPr sz="1100" i="1" spc="-25" dirty="0">
                <a:solidFill>
                  <a:srgbClr val="E73939"/>
                </a:solidFill>
                <a:latin typeface="Calibri"/>
                <a:cs typeface="Calibri"/>
              </a:rPr>
              <a:t> них </a:t>
            </a:r>
            <a:r>
              <a:rPr sz="1100" i="1" dirty="0">
                <a:solidFill>
                  <a:srgbClr val="E73939"/>
                </a:solidFill>
                <a:latin typeface="Calibri"/>
                <a:cs typeface="Calibri"/>
              </a:rPr>
              <a:t>може</a:t>
            </a:r>
            <a:r>
              <a:rPr sz="1100" i="1" spc="-20" dirty="0">
                <a:solidFill>
                  <a:srgbClr val="E73939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E73939"/>
                </a:solidFill>
                <a:latin typeface="Calibri"/>
                <a:cs typeface="Calibri"/>
              </a:rPr>
              <a:t>вийти</a:t>
            </a:r>
            <a:r>
              <a:rPr sz="1100" i="1" spc="-25" dirty="0">
                <a:solidFill>
                  <a:srgbClr val="E73939"/>
                </a:solidFill>
                <a:latin typeface="Calibri"/>
                <a:cs typeface="Calibri"/>
              </a:rPr>
              <a:t> на </a:t>
            </a:r>
            <a:r>
              <a:rPr sz="1100" i="1" dirty="0">
                <a:solidFill>
                  <a:srgbClr val="E73939"/>
                </a:solidFill>
                <a:latin typeface="Calibri"/>
                <a:cs typeface="Calibri"/>
              </a:rPr>
              <a:t>ринок</a:t>
            </a:r>
            <a:r>
              <a:rPr sz="1100" i="1" spc="-30" dirty="0">
                <a:solidFill>
                  <a:srgbClr val="E73939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E73939"/>
                </a:solidFill>
                <a:latin typeface="Calibri"/>
                <a:cs typeface="Calibri"/>
              </a:rPr>
              <a:t>праці</a:t>
            </a:r>
            <a:r>
              <a:rPr sz="1100" i="1" spc="-30" dirty="0">
                <a:solidFill>
                  <a:srgbClr val="E73939"/>
                </a:solidFill>
                <a:latin typeface="Calibri"/>
                <a:cs typeface="Calibri"/>
              </a:rPr>
              <a:t> </a:t>
            </a:r>
            <a:r>
              <a:rPr sz="1100" i="1" spc="-25" dirty="0">
                <a:solidFill>
                  <a:srgbClr val="E73939"/>
                </a:solidFill>
                <a:latin typeface="Calibri"/>
                <a:cs typeface="Calibri"/>
              </a:rPr>
              <a:t>за </a:t>
            </a:r>
            <a:r>
              <a:rPr sz="1100" i="1" dirty="0">
                <a:solidFill>
                  <a:srgbClr val="E73939"/>
                </a:solidFill>
                <a:latin typeface="Calibri"/>
                <a:cs typeface="Calibri"/>
              </a:rPr>
              <a:t>певних</a:t>
            </a:r>
            <a:r>
              <a:rPr sz="1100" i="1" spc="-35" dirty="0">
                <a:solidFill>
                  <a:srgbClr val="E73939"/>
                </a:solidFill>
                <a:latin typeface="Calibri"/>
                <a:cs typeface="Calibri"/>
              </a:rPr>
              <a:t> </a:t>
            </a:r>
            <a:r>
              <a:rPr sz="1100" i="1" spc="-20" dirty="0">
                <a:solidFill>
                  <a:srgbClr val="E73939"/>
                </a:solidFill>
                <a:latin typeface="Calibri"/>
                <a:cs typeface="Calibri"/>
              </a:rPr>
              <a:t>умов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7624" y="6410350"/>
            <a:ext cx="850011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Загальнодержавне статистичне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вибіркове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обстеження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соціально-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економічного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стану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домогосподарств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(ОСЕСД),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грудень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2023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-</a:t>
            </a:r>
            <a:r>
              <a:rPr sz="1000" spc="-4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лютий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2024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р</a:t>
            </a:r>
            <a:r>
              <a:rPr sz="1000" i="1" dirty="0">
                <a:latin typeface="Calibri"/>
                <a:cs typeface="Calibri"/>
              </a:rPr>
              <a:t>.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(</a:t>
            </a:r>
            <a:r>
              <a:rPr sz="1000" dirty="0">
                <a:latin typeface="Calibri"/>
                <a:cs typeface="Calibri"/>
              </a:rPr>
              <a:t>результати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є</a:t>
            </a:r>
            <a:r>
              <a:rPr sz="1000" dirty="0">
                <a:latin typeface="Calibri"/>
                <a:cs typeface="Calibri"/>
              </a:rPr>
              <a:t> надійно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співставними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з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вибірковими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обстеженнями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Держстату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України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умов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життя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домогосподарств та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робочої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сили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38137" y="1755648"/>
            <a:ext cx="5308600" cy="1395095"/>
            <a:chOff x="338137" y="1755648"/>
            <a:chExt cx="5308600" cy="1395095"/>
          </a:xfrm>
        </p:grpSpPr>
        <p:sp>
          <p:nvSpPr>
            <p:cNvPr id="4" name="object 4"/>
            <p:cNvSpPr/>
            <p:nvPr/>
          </p:nvSpPr>
          <p:spPr>
            <a:xfrm>
              <a:off x="519684" y="1755647"/>
              <a:ext cx="4651375" cy="1390015"/>
            </a:xfrm>
            <a:custGeom>
              <a:avLst/>
              <a:gdLst/>
              <a:ahLst/>
              <a:cxnLst/>
              <a:rect l="l" t="t" r="r" b="b"/>
              <a:pathLst>
                <a:path w="4651375" h="1390014">
                  <a:moveTo>
                    <a:pt x="234696" y="1005840"/>
                  </a:moveTo>
                  <a:lnTo>
                    <a:pt x="0" y="1005840"/>
                  </a:lnTo>
                  <a:lnTo>
                    <a:pt x="0" y="1389888"/>
                  </a:lnTo>
                  <a:lnTo>
                    <a:pt x="234696" y="1389888"/>
                  </a:lnTo>
                  <a:lnTo>
                    <a:pt x="234696" y="1005840"/>
                  </a:lnTo>
                  <a:close/>
                </a:path>
                <a:path w="4651375" h="1390014">
                  <a:moveTo>
                    <a:pt x="1118616" y="864108"/>
                  </a:moveTo>
                  <a:lnTo>
                    <a:pt x="882396" y="864108"/>
                  </a:lnTo>
                  <a:lnTo>
                    <a:pt x="882396" y="1389888"/>
                  </a:lnTo>
                  <a:lnTo>
                    <a:pt x="1118616" y="1389888"/>
                  </a:lnTo>
                  <a:lnTo>
                    <a:pt x="1118616" y="864108"/>
                  </a:lnTo>
                  <a:close/>
                </a:path>
                <a:path w="4651375" h="1390014">
                  <a:moveTo>
                    <a:pt x="2001012" y="765048"/>
                  </a:moveTo>
                  <a:lnTo>
                    <a:pt x="1766316" y="765048"/>
                  </a:lnTo>
                  <a:lnTo>
                    <a:pt x="1766316" y="1389888"/>
                  </a:lnTo>
                  <a:lnTo>
                    <a:pt x="2001012" y="1389888"/>
                  </a:lnTo>
                  <a:lnTo>
                    <a:pt x="2001012" y="765048"/>
                  </a:lnTo>
                  <a:close/>
                </a:path>
                <a:path w="4651375" h="1390014">
                  <a:moveTo>
                    <a:pt x="2884932" y="574548"/>
                  </a:moveTo>
                  <a:lnTo>
                    <a:pt x="2648712" y="574548"/>
                  </a:lnTo>
                  <a:lnTo>
                    <a:pt x="2648712" y="1389888"/>
                  </a:lnTo>
                  <a:lnTo>
                    <a:pt x="2884932" y="1389888"/>
                  </a:lnTo>
                  <a:lnTo>
                    <a:pt x="2884932" y="574548"/>
                  </a:lnTo>
                  <a:close/>
                </a:path>
                <a:path w="4651375" h="1390014">
                  <a:moveTo>
                    <a:pt x="3767328" y="518160"/>
                  </a:moveTo>
                  <a:lnTo>
                    <a:pt x="3532632" y="518160"/>
                  </a:lnTo>
                  <a:lnTo>
                    <a:pt x="3532632" y="1389888"/>
                  </a:lnTo>
                  <a:lnTo>
                    <a:pt x="3767328" y="1389888"/>
                  </a:lnTo>
                  <a:lnTo>
                    <a:pt x="3767328" y="518160"/>
                  </a:lnTo>
                  <a:close/>
                </a:path>
                <a:path w="4651375" h="1390014">
                  <a:moveTo>
                    <a:pt x="4651248" y="0"/>
                  </a:moveTo>
                  <a:lnTo>
                    <a:pt x="4415028" y="0"/>
                  </a:lnTo>
                  <a:lnTo>
                    <a:pt x="4415028" y="1389888"/>
                  </a:lnTo>
                  <a:lnTo>
                    <a:pt x="4651248" y="1389888"/>
                  </a:lnTo>
                  <a:lnTo>
                    <a:pt x="465124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13816" y="1783079"/>
              <a:ext cx="3767454" cy="1362710"/>
            </a:xfrm>
            <a:custGeom>
              <a:avLst/>
              <a:gdLst/>
              <a:ahLst/>
              <a:cxnLst/>
              <a:rect l="l" t="t" r="r" b="b"/>
              <a:pathLst>
                <a:path w="3767454" h="1362710">
                  <a:moveTo>
                    <a:pt x="236220" y="0"/>
                  </a:moveTo>
                  <a:lnTo>
                    <a:pt x="0" y="0"/>
                  </a:lnTo>
                  <a:lnTo>
                    <a:pt x="0" y="1362456"/>
                  </a:lnTo>
                  <a:lnTo>
                    <a:pt x="236220" y="1362456"/>
                  </a:lnTo>
                  <a:lnTo>
                    <a:pt x="236220" y="0"/>
                  </a:lnTo>
                  <a:close/>
                </a:path>
                <a:path w="3767454" h="1362710">
                  <a:moveTo>
                    <a:pt x="1118616" y="1010412"/>
                  </a:moveTo>
                  <a:lnTo>
                    <a:pt x="882396" y="1010412"/>
                  </a:lnTo>
                  <a:lnTo>
                    <a:pt x="882396" y="1362456"/>
                  </a:lnTo>
                  <a:lnTo>
                    <a:pt x="1118616" y="1362456"/>
                  </a:lnTo>
                  <a:lnTo>
                    <a:pt x="1118616" y="1010412"/>
                  </a:lnTo>
                  <a:close/>
                </a:path>
                <a:path w="3767454" h="1362710">
                  <a:moveTo>
                    <a:pt x="2001012" y="1211580"/>
                  </a:moveTo>
                  <a:lnTo>
                    <a:pt x="1766316" y="1211580"/>
                  </a:lnTo>
                  <a:lnTo>
                    <a:pt x="1766316" y="1362456"/>
                  </a:lnTo>
                  <a:lnTo>
                    <a:pt x="2001012" y="1362456"/>
                  </a:lnTo>
                  <a:lnTo>
                    <a:pt x="2001012" y="1211580"/>
                  </a:lnTo>
                  <a:close/>
                </a:path>
                <a:path w="3767454" h="1362710">
                  <a:moveTo>
                    <a:pt x="3767328" y="505968"/>
                  </a:moveTo>
                  <a:lnTo>
                    <a:pt x="3532632" y="505968"/>
                  </a:lnTo>
                  <a:lnTo>
                    <a:pt x="3532632" y="1362456"/>
                  </a:lnTo>
                  <a:lnTo>
                    <a:pt x="3767328" y="1362456"/>
                  </a:lnTo>
                  <a:lnTo>
                    <a:pt x="3767328" y="505968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900" y="3145536"/>
              <a:ext cx="5299075" cy="0"/>
            </a:xfrm>
            <a:custGeom>
              <a:avLst/>
              <a:gdLst/>
              <a:ahLst/>
              <a:cxnLst/>
              <a:rect l="l" t="t" r="r" b="b"/>
              <a:pathLst>
                <a:path w="5299075">
                  <a:moveTo>
                    <a:pt x="0" y="0"/>
                  </a:moveTo>
                  <a:lnTo>
                    <a:pt x="5298948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1860" y="253111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10,4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95222" y="2390012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14,2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78126" y="2290952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16,8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61538" y="2100452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22,0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27853" y="1524457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37,5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6297" y="1552702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36,7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21611" y="2563113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Calibri"/>
                <a:cs typeface="Calibri"/>
              </a:rPr>
              <a:t>9,5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04642" y="2763773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Calibri"/>
                <a:cs typeface="Calibri"/>
              </a:rPr>
              <a:t>4,1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19041" y="2043811"/>
            <a:ext cx="5949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23,5</a:t>
            </a:r>
            <a:r>
              <a:rPr sz="1000" spc="285" dirty="0">
                <a:latin typeface="Calibri"/>
                <a:cs typeface="Calibri"/>
              </a:rPr>
              <a:t> </a:t>
            </a:r>
            <a:r>
              <a:rPr sz="1500" spc="-30" baseline="-5555" dirty="0">
                <a:latin typeface="Calibri"/>
                <a:cs typeface="Calibri"/>
              </a:rPr>
              <a:t>23,1</a:t>
            </a:r>
            <a:endParaRPr sz="1500" baseline="-5555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8591" y="3208477"/>
            <a:ext cx="729615" cy="48895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1270" algn="ctr">
              <a:lnSpc>
                <a:spcPct val="102099"/>
              </a:lnSpc>
              <a:spcBef>
                <a:spcPts val="70"/>
              </a:spcBef>
            </a:pPr>
            <a:r>
              <a:rPr sz="1000" spc="-10" dirty="0">
                <a:latin typeface="Calibri"/>
                <a:cs typeface="Calibri"/>
              </a:rPr>
              <a:t>Звільнення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з</a:t>
            </a:r>
            <a:r>
              <a:rPr sz="1000" spc="-10" dirty="0">
                <a:latin typeface="Calibri"/>
                <a:cs typeface="Calibri"/>
              </a:rPr>
              <a:t> ініціативи роботодавця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95780" y="3208477"/>
            <a:ext cx="741680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Погані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умови</a:t>
            </a:r>
            <a:endParaRPr sz="10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30"/>
              </a:spcBef>
            </a:pPr>
            <a:r>
              <a:rPr sz="1000" spc="-10" dirty="0">
                <a:latin typeface="Calibri"/>
                <a:cs typeface="Calibri"/>
              </a:rPr>
              <a:t>праці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70251" y="3208477"/>
            <a:ext cx="560070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Сімейні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00" spc="-10" dirty="0">
                <a:latin typeface="Calibri"/>
                <a:cs typeface="Calibri"/>
              </a:rPr>
              <a:t>обов’язки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59632" y="3208477"/>
            <a:ext cx="547370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Закритття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spc="-10" dirty="0">
                <a:latin typeface="Calibri"/>
                <a:cs typeface="Calibri"/>
              </a:rPr>
              <a:t>бізнесу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97884" y="3208477"/>
            <a:ext cx="835660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Зарплата</a:t>
            </a:r>
            <a:r>
              <a:rPr sz="1000" spc="-40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була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00" dirty="0">
                <a:latin typeface="Calibri"/>
                <a:cs typeface="Calibri"/>
              </a:rPr>
              <a:t>надто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низькою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26253" y="3208477"/>
            <a:ext cx="719455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Війна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та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spc="-10" dirty="0">
                <a:latin typeface="Calibri"/>
                <a:cs typeface="Calibri"/>
              </a:rPr>
              <a:t>переселення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613660" y="1371600"/>
            <a:ext cx="68580" cy="70485"/>
          </a:xfrm>
          <a:custGeom>
            <a:avLst/>
            <a:gdLst/>
            <a:ahLst/>
            <a:cxnLst/>
            <a:rect l="l" t="t" r="r" b="b"/>
            <a:pathLst>
              <a:path w="68580" h="70484">
                <a:moveTo>
                  <a:pt x="68580" y="0"/>
                </a:moveTo>
                <a:lnTo>
                  <a:pt x="0" y="0"/>
                </a:lnTo>
                <a:lnTo>
                  <a:pt x="0" y="70103"/>
                </a:lnTo>
                <a:lnTo>
                  <a:pt x="68580" y="70103"/>
                </a:lnTo>
                <a:lnTo>
                  <a:pt x="6858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63239" y="1371600"/>
            <a:ext cx="70485" cy="70485"/>
          </a:xfrm>
          <a:custGeom>
            <a:avLst/>
            <a:gdLst/>
            <a:ahLst/>
            <a:cxnLst/>
            <a:rect l="l" t="t" r="r" b="b"/>
            <a:pathLst>
              <a:path w="70485" h="70484">
                <a:moveTo>
                  <a:pt x="70104" y="0"/>
                </a:moveTo>
                <a:lnTo>
                  <a:pt x="0" y="0"/>
                </a:lnTo>
                <a:lnTo>
                  <a:pt x="0" y="70103"/>
                </a:lnTo>
                <a:lnTo>
                  <a:pt x="70104" y="70103"/>
                </a:lnTo>
                <a:lnTo>
                  <a:pt x="70104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949957" y="961770"/>
            <a:ext cx="1574165" cy="519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alibri"/>
                <a:cs typeface="Calibri"/>
              </a:rPr>
              <a:t>Причини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безробіття</a:t>
            </a:r>
            <a:endParaRPr sz="1400" dirty="0">
              <a:latin typeface="Calibri"/>
              <a:cs typeface="Calibri"/>
            </a:endParaRPr>
          </a:p>
          <a:p>
            <a:pPr marL="763270">
              <a:lnSpc>
                <a:spcPct val="100000"/>
              </a:lnSpc>
              <a:spcBef>
                <a:spcPts val="1000"/>
              </a:spcBef>
              <a:tabLst>
                <a:tab pos="1212850" algn="l"/>
              </a:tabLst>
            </a:pPr>
            <a:r>
              <a:rPr sz="1000" spc="-20" dirty="0">
                <a:latin typeface="Calibri"/>
                <a:cs typeface="Calibri"/>
              </a:rPr>
              <a:t>202</a:t>
            </a:r>
            <a:r>
              <a:rPr lang="uk-UA" sz="1000" spc="-20" dirty="0">
                <a:latin typeface="Calibri"/>
                <a:cs typeface="Calibri"/>
              </a:rPr>
              <a:t>5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-20" dirty="0">
                <a:latin typeface="Calibri"/>
                <a:cs typeface="Calibri"/>
              </a:rPr>
              <a:t>202</a:t>
            </a:r>
            <a:r>
              <a:rPr lang="uk-UA" sz="1000" spc="-20" dirty="0">
                <a:latin typeface="Calibri"/>
                <a:cs typeface="Calibri"/>
              </a:rPr>
              <a:t>3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754433" y="4078223"/>
            <a:ext cx="4424680" cy="2291080"/>
            <a:chOff x="5754433" y="4078223"/>
            <a:chExt cx="4424680" cy="2291080"/>
          </a:xfrm>
        </p:grpSpPr>
        <p:sp>
          <p:nvSpPr>
            <p:cNvPr id="26" name="object 26"/>
            <p:cNvSpPr/>
            <p:nvPr/>
          </p:nvSpPr>
          <p:spPr>
            <a:xfrm>
              <a:off x="5759196" y="4134611"/>
              <a:ext cx="4419600" cy="2176780"/>
            </a:xfrm>
            <a:custGeom>
              <a:avLst/>
              <a:gdLst/>
              <a:ahLst/>
              <a:cxnLst/>
              <a:rect l="l" t="t" r="r" b="b"/>
              <a:pathLst>
                <a:path w="4419600" h="2176779">
                  <a:moveTo>
                    <a:pt x="144780" y="2100072"/>
                  </a:moveTo>
                  <a:lnTo>
                    <a:pt x="0" y="2100072"/>
                  </a:lnTo>
                  <a:lnTo>
                    <a:pt x="0" y="2176272"/>
                  </a:lnTo>
                  <a:lnTo>
                    <a:pt x="144780" y="2176272"/>
                  </a:lnTo>
                  <a:lnTo>
                    <a:pt x="144780" y="2100072"/>
                  </a:lnTo>
                  <a:close/>
                </a:path>
                <a:path w="4419600" h="2176779">
                  <a:moveTo>
                    <a:pt x="355092" y="1909572"/>
                  </a:moveTo>
                  <a:lnTo>
                    <a:pt x="0" y="1909572"/>
                  </a:lnTo>
                  <a:lnTo>
                    <a:pt x="0" y="1985772"/>
                  </a:lnTo>
                  <a:lnTo>
                    <a:pt x="355092" y="1985772"/>
                  </a:lnTo>
                  <a:lnTo>
                    <a:pt x="355092" y="1909572"/>
                  </a:lnTo>
                  <a:close/>
                </a:path>
                <a:path w="4419600" h="2176779">
                  <a:moveTo>
                    <a:pt x="533400" y="1717548"/>
                  </a:moveTo>
                  <a:lnTo>
                    <a:pt x="0" y="1717548"/>
                  </a:lnTo>
                  <a:lnTo>
                    <a:pt x="0" y="1795272"/>
                  </a:lnTo>
                  <a:lnTo>
                    <a:pt x="533400" y="1795272"/>
                  </a:lnTo>
                  <a:lnTo>
                    <a:pt x="533400" y="1717548"/>
                  </a:lnTo>
                  <a:close/>
                </a:path>
                <a:path w="4419600" h="2176779">
                  <a:moveTo>
                    <a:pt x="608076" y="1527048"/>
                  </a:moveTo>
                  <a:lnTo>
                    <a:pt x="0" y="1527048"/>
                  </a:lnTo>
                  <a:lnTo>
                    <a:pt x="0" y="1603248"/>
                  </a:lnTo>
                  <a:lnTo>
                    <a:pt x="608076" y="1603248"/>
                  </a:lnTo>
                  <a:lnTo>
                    <a:pt x="608076" y="1527048"/>
                  </a:lnTo>
                  <a:close/>
                </a:path>
                <a:path w="4419600" h="2176779">
                  <a:moveTo>
                    <a:pt x="661416" y="1336548"/>
                  </a:moveTo>
                  <a:lnTo>
                    <a:pt x="0" y="1336548"/>
                  </a:lnTo>
                  <a:lnTo>
                    <a:pt x="0" y="1412748"/>
                  </a:lnTo>
                  <a:lnTo>
                    <a:pt x="661416" y="1412748"/>
                  </a:lnTo>
                  <a:lnTo>
                    <a:pt x="661416" y="1336548"/>
                  </a:lnTo>
                  <a:close/>
                </a:path>
                <a:path w="4419600" h="2176779">
                  <a:moveTo>
                    <a:pt x="665988" y="1146048"/>
                  </a:moveTo>
                  <a:lnTo>
                    <a:pt x="0" y="1146048"/>
                  </a:lnTo>
                  <a:lnTo>
                    <a:pt x="0" y="1222248"/>
                  </a:lnTo>
                  <a:lnTo>
                    <a:pt x="665988" y="1222248"/>
                  </a:lnTo>
                  <a:lnTo>
                    <a:pt x="665988" y="1146048"/>
                  </a:lnTo>
                  <a:close/>
                </a:path>
                <a:path w="4419600" h="2176779">
                  <a:moveTo>
                    <a:pt x="816851" y="955548"/>
                  </a:moveTo>
                  <a:lnTo>
                    <a:pt x="0" y="955548"/>
                  </a:lnTo>
                  <a:lnTo>
                    <a:pt x="0" y="1031748"/>
                  </a:lnTo>
                  <a:lnTo>
                    <a:pt x="816851" y="1031748"/>
                  </a:lnTo>
                  <a:lnTo>
                    <a:pt x="816851" y="955548"/>
                  </a:lnTo>
                  <a:close/>
                </a:path>
                <a:path w="4419600" h="2176779">
                  <a:moveTo>
                    <a:pt x="1143000" y="763524"/>
                  </a:moveTo>
                  <a:lnTo>
                    <a:pt x="0" y="763524"/>
                  </a:lnTo>
                  <a:lnTo>
                    <a:pt x="0" y="839724"/>
                  </a:lnTo>
                  <a:lnTo>
                    <a:pt x="1143000" y="839724"/>
                  </a:lnTo>
                  <a:lnTo>
                    <a:pt x="1143000" y="763524"/>
                  </a:lnTo>
                  <a:close/>
                </a:path>
                <a:path w="4419600" h="2176779">
                  <a:moveTo>
                    <a:pt x="1356360" y="573024"/>
                  </a:moveTo>
                  <a:lnTo>
                    <a:pt x="0" y="573024"/>
                  </a:lnTo>
                  <a:lnTo>
                    <a:pt x="0" y="649224"/>
                  </a:lnTo>
                  <a:lnTo>
                    <a:pt x="1356360" y="649224"/>
                  </a:lnTo>
                  <a:lnTo>
                    <a:pt x="1356360" y="573024"/>
                  </a:lnTo>
                  <a:close/>
                </a:path>
                <a:path w="4419600" h="2176779">
                  <a:moveTo>
                    <a:pt x="1751076" y="382524"/>
                  </a:moveTo>
                  <a:lnTo>
                    <a:pt x="0" y="382524"/>
                  </a:lnTo>
                  <a:lnTo>
                    <a:pt x="0" y="458724"/>
                  </a:lnTo>
                  <a:lnTo>
                    <a:pt x="1751076" y="458724"/>
                  </a:lnTo>
                  <a:lnTo>
                    <a:pt x="1751076" y="382524"/>
                  </a:lnTo>
                  <a:close/>
                </a:path>
                <a:path w="4419600" h="2176779">
                  <a:moveTo>
                    <a:pt x="3144012" y="192024"/>
                  </a:moveTo>
                  <a:lnTo>
                    <a:pt x="0" y="192024"/>
                  </a:lnTo>
                  <a:lnTo>
                    <a:pt x="0" y="268224"/>
                  </a:lnTo>
                  <a:lnTo>
                    <a:pt x="3144012" y="268224"/>
                  </a:lnTo>
                  <a:lnTo>
                    <a:pt x="3144012" y="192024"/>
                  </a:lnTo>
                  <a:close/>
                </a:path>
                <a:path w="4419600" h="2176779">
                  <a:moveTo>
                    <a:pt x="44196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4419600" y="76200"/>
                  </a:lnTo>
                  <a:lnTo>
                    <a:pt x="4419600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59196" y="4078223"/>
              <a:ext cx="0" cy="2291080"/>
            </a:xfrm>
            <a:custGeom>
              <a:avLst/>
              <a:gdLst/>
              <a:ahLst/>
              <a:cxnLst/>
              <a:rect l="l" t="t" r="r" b="b"/>
              <a:pathLst>
                <a:path h="2291079">
                  <a:moveTo>
                    <a:pt x="0" y="229057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968110" y="6177483"/>
            <a:ext cx="1860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Calibri"/>
                <a:cs typeface="Calibri"/>
              </a:rPr>
              <a:t>2,1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178677" y="5986983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Calibri"/>
                <a:cs typeface="Calibri"/>
              </a:rPr>
              <a:t>5,1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356730" y="5796178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Calibri"/>
                <a:cs typeface="Calibri"/>
              </a:rPr>
              <a:t>7,7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432041" y="5604764"/>
            <a:ext cx="1860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Calibri"/>
                <a:cs typeface="Calibri"/>
              </a:rPr>
              <a:t>8,7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484365" y="5184546"/>
            <a:ext cx="191135" cy="407034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400"/>
              </a:spcBef>
            </a:pPr>
            <a:r>
              <a:rPr sz="1000" spc="-25" dirty="0">
                <a:latin typeface="Calibri"/>
                <a:cs typeface="Calibri"/>
              </a:rPr>
              <a:t>9,6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000" spc="-25" dirty="0">
                <a:latin typeface="Calibri"/>
                <a:cs typeface="Calibri"/>
              </a:rPr>
              <a:t>9,5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641083" y="503207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11,7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965950" y="4841494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16,4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180833" y="465074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19,5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75295" y="445930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25,1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967978" y="4268851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45,1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244455" y="407797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63,4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75028" y="4052442"/>
            <a:ext cx="4360545" cy="230886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296285" marR="109220" indent="-96520" algn="r">
              <a:lnSpc>
                <a:spcPct val="104500"/>
              </a:lnSpc>
              <a:spcBef>
                <a:spcPts val="35"/>
              </a:spcBef>
            </a:pPr>
            <a:r>
              <a:rPr sz="1200" dirty="0">
                <a:latin typeface="Calibri"/>
                <a:cs typeface="Calibri"/>
              </a:rPr>
              <a:t>Низькі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зарплати </a:t>
            </a:r>
            <a:r>
              <a:rPr sz="1200" dirty="0">
                <a:latin typeface="Calibri"/>
                <a:cs typeface="Calibri"/>
              </a:rPr>
              <a:t>Мало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вакансій</a:t>
            </a:r>
            <a:endParaRPr sz="1200">
              <a:latin typeface="Calibri"/>
              <a:cs typeface="Calibri"/>
            </a:endParaRPr>
          </a:p>
          <a:p>
            <a:pPr marL="1995170" marR="108585" indent="-120014" algn="r">
              <a:lnSpc>
                <a:spcPct val="104299"/>
              </a:lnSpc>
            </a:pPr>
            <a:r>
              <a:rPr sz="1200" spc="-10" dirty="0">
                <a:latin typeface="Calibri"/>
                <a:cs typeface="Calibri"/>
              </a:rPr>
              <a:t>Недостатні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навички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або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кваліфікація Дискримінація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при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пошуку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роботи</a:t>
            </a:r>
            <a:endParaRPr sz="1200">
              <a:latin typeface="Calibri"/>
              <a:cs typeface="Calibri"/>
            </a:endParaRPr>
          </a:p>
          <a:p>
            <a:pPr marL="12700" marR="5080" indent="1644014">
              <a:lnSpc>
                <a:spcPct val="104400"/>
              </a:lnSpc>
            </a:pPr>
            <a:r>
              <a:rPr sz="1200" spc="-10" dirty="0">
                <a:latin typeface="Calibri"/>
                <a:cs typeface="Calibri"/>
              </a:rPr>
              <a:t>Проблеми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зі</a:t>
            </a:r>
            <a:r>
              <a:rPr sz="1200" spc="-10" dirty="0">
                <a:latin typeface="Calibri"/>
                <a:cs typeface="Calibri"/>
              </a:rPr>
              <a:t> здоров'ям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або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інвалідність Психологічні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переживання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або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проблеми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з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психічним</a:t>
            </a:r>
            <a:r>
              <a:rPr sz="1200" spc="-10" dirty="0">
                <a:latin typeface="Calibri"/>
                <a:cs typeface="Calibri"/>
              </a:rPr>
              <a:t> здоров'ям,…</a:t>
            </a:r>
            <a:endParaRPr sz="1200">
              <a:latin typeface="Calibri"/>
              <a:cs typeface="Calibri"/>
            </a:endParaRPr>
          </a:p>
          <a:p>
            <a:pPr marR="111125" algn="r">
              <a:lnSpc>
                <a:spcPct val="100000"/>
              </a:lnSpc>
              <a:spcBef>
                <a:spcPts val="60"/>
              </a:spcBef>
            </a:pPr>
            <a:r>
              <a:rPr sz="1200" spc="-10" dirty="0">
                <a:latin typeface="Calibri"/>
                <a:cs typeface="Calibri"/>
              </a:rPr>
              <a:t>Переїзд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на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нове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місце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через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війну</a:t>
            </a:r>
            <a:endParaRPr sz="1200">
              <a:latin typeface="Calibri"/>
              <a:cs typeface="Calibri"/>
            </a:endParaRPr>
          </a:p>
          <a:p>
            <a:pPr marL="1296670" marR="109855" indent="-76200" algn="r">
              <a:lnSpc>
                <a:spcPct val="104299"/>
              </a:lnSpc>
              <a:spcBef>
                <a:spcPts val="5"/>
              </a:spcBef>
            </a:pPr>
            <a:r>
              <a:rPr sz="1200" spc="-10" dirty="0">
                <a:latin typeface="Calibri"/>
                <a:cs typeface="Calibri"/>
              </a:rPr>
              <a:t>Обмеження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мобільності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через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заходи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безпеки Обмежений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доступ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до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інформації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про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роботу</a:t>
            </a:r>
            <a:endParaRPr sz="1200">
              <a:latin typeface="Calibri"/>
              <a:cs typeface="Calibri"/>
            </a:endParaRPr>
          </a:p>
          <a:p>
            <a:pPr marR="111125" algn="r">
              <a:lnSpc>
                <a:spcPct val="100000"/>
              </a:lnSpc>
              <a:spcBef>
                <a:spcPts val="65"/>
              </a:spcBef>
            </a:pPr>
            <a:r>
              <a:rPr sz="1200" dirty="0">
                <a:latin typeface="Calibri"/>
                <a:cs typeface="Calibri"/>
              </a:rPr>
              <a:t>Руйнування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інфраструктури</a:t>
            </a:r>
            <a:endParaRPr sz="1200">
              <a:latin typeface="Calibri"/>
              <a:cs typeface="Calibri"/>
            </a:endParaRPr>
          </a:p>
          <a:p>
            <a:pPr marL="3044825" marR="109220" indent="891540" algn="r">
              <a:lnSpc>
                <a:spcPct val="104299"/>
              </a:lnSpc>
            </a:pPr>
            <a:r>
              <a:rPr sz="1200" spc="-20" dirty="0">
                <a:latin typeface="Calibri"/>
                <a:cs typeface="Calibri"/>
              </a:rPr>
              <a:t>Інше </a:t>
            </a:r>
            <a:r>
              <a:rPr sz="1200" spc="-10" dirty="0">
                <a:latin typeface="Calibri"/>
                <a:cs typeface="Calibri"/>
              </a:rPr>
              <a:t>Жодних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перешкод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972050" y="3681221"/>
            <a:ext cx="21412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Перешкоди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пошуку </a:t>
            </a:r>
            <a:r>
              <a:rPr sz="1400" b="1" spc="-10" dirty="0">
                <a:latin typeface="Calibri"/>
                <a:cs typeface="Calibri"/>
              </a:rPr>
              <a:t>роботи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635000" y="301574"/>
            <a:ext cx="55918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2E5496"/>
                </a:solidFill>
              </a:rPr>
              <a:t>ПРОБЛЕМИ</a:t>
            </a:r>
            <a:r>
              <a:rPr spc="-95" dirty="0">
                <a:solidFill>
                  <a:srgbClr val="2E5496"/>
                </a:solidFill>
              </a:rPr>
              <a:t> </a:t>
            </a:r>
            <a:r>
              <a:rPr spc="-20" dirty="0">
                <a:solidFill>
                  <a:srgbClr val="2E5496"/>
                </a:solidFill>
              </a:rPr>
              <a:t>ТА</a:t>
            </a:r>
            <a:r>
              <a:rPr spc="-120" dirty="0">
                <a:solidFill>
                  <a:srgbClr val="2E5496"/>
                </a:solidFill>
              </a:rPr>
              <a:t> </a:t>
            </a:r>
            <a:r>
              <a:rPr dirty="0">
                <a:solidFill>
                  <a:srgbClr val="2E5496"/>
                </a:solidFill>
              </a:rPr>
              <a:t>ПОТРЕБИ</a:t>
            </a:r>
            <a:r>
              <a:rPr spc="-110" dirty="0">
                <a:solidFill>
                  <a:srgbClr val="2E5496"/>
                </a:solidFill>
              </a:rPr>
              <a:t> </a:t>
            </a:r>
            <a:r>
              <a:rPr spc="-10" dirty="0">
                <a:solidFill>
                  <a:srgbClr val="2E5496"/>
                </a:solidFill>
              </a:rPr>
              <a:t>БЕЗРОБІТНИХ</a:t>
            </a:r>
          </a:p>
        </p:txBody>
      </p:sp>
      <p:grpSp>
        <p:nvGrpSpPr>
          <p:cNvPr id="42" name="object 42"/>
          <p:cNvGrpSpPr/>
          <p:nvPr/>
        </p:nvGrpSpPr>
        <p:grpSpPr>
          <a:xfrm>
            <a:off x="8543353" y="1620011"/>
            <a:ext cx="2983230" cy="1836420"/>
            <a:chOff x="8543353" y="1620011"/>
            <a:chExt cx="2983230" cy="1836420"/>
          </a:xfrm>
        </p:grpSpPr>
        <p:sp>
          <p:nvSpPr>
            <p:cNvPr id="43" name="object 43"/>
            <p:cNvSpPr/>
            <p:nvPr/>
          </p:nvSpPr>
          <p:spPr>
            <a:xfrm>
              <a:off x="8548116" y="1947671"/>
              <a:ext cx="2978150" cy="1386840"/>
            </a:xfrm>
            <a:custGeom>
              <a:avLst/>
              <a:gdLst/>
              <a:ahLst/>
              <a:cxnLst/>
              <a:rect l="l" t="t" r="r" b="b"/>
              <a:pathLst>
                <a:path w="2978150" h="1386839">
                  <a:moveTo>
                    <a:pt x="582168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582168" y="163068"/>
                  </a:lnTo>
                  <a:lnTo>
                    <a:pt x="582168" y="0"/>
                  </a:lnTo>
                  <a:close/>
                </a:path>
                <a:path w="2978150" h="1386839">
                  <a:moveTo>
                    <a:pt x="2465832" y="611124"/>
                  </a:moveTo>
                  <a:lnTo>
                    <a:pt x="0" y="611124"/>
                  </a:lnTo>
                  <a:lnTo>
                    <a:pt x="0" y="774192"/>
                  </a:lnTo>
                  <a:lnTo>
                    <a:pt x="2465832" y="774192"/>
                  </a:lnTo>
                  <a:lnTo>
                    <a:pt x="2465832" y="611124"/>
                  </a:lnTo>
                  <a:close/>
                </a:path>
                <a:path w="2978150" h="1386839">
                  <a:moveTo>
                    <a:pt x="2977896" y="1223772"/>
                  </a:moveTo>
                  <a:lnTo>
                    <a:pt x="0" y="1223772"/>
                  </a:lnTo>
                  <a:lnTo>
                    <a:pt x="0" y="1386840"/>
                  </a:lnTo>
                  <a:lnTo>
                    <a:pt x="2977896" y="1386840"/>
                  </a:lnTo>
                  <a:lnTo>
                    <a:pt x="2977896" y="122377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548116" y="2354579"/>
              <a:ext cx="2186940" cy="775970"/>
            </a:xfrm>
            <a:custGeom>
              <a:avLst/>
              <a:gdLst/>
              <a:ahLst/>
              <a:cxnLst/>
              <a:rect l="l" t="t" r="r" b="b"/>
              <a:pathLst>
                <a:path w="2186940" h="775969">
                  <a:moveTo>
                    <a:pt x="1629156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1629156" y="163068"/>
                  </a:lnTo>
                  <a:lnTo>
                    <a:pt x="1629156" y="0"/>
                  </a:lnTo>
                  <a:close/>
                </a:path>
                <a:path w="2186940" h="775969">
                  <a:moveTo>
                    <a:pt x="2186940" y="612648"/>
                  </a:moveTo>
                  <a:lnTo>
                    <a:pt x="0" y="612648"/>
                  </a:lnTo>
                  <a:lnTo>
                    <a:pt x="0" y="775716"/>
                  </a:lnTo>
                  <a:lnTo>
                    <a:pt x="2186940" y="775716"/>
                  </a:lnTo>
                  <a:lnTo>
                    <a:pt x="2186940" y="612648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548116" y="1620011"/>
              <a:ext cx="0" cy="1836420"/>
            </a:xfrm>
            <a:custGeom>
              <a:avLst/>
              <a:gdLst/>
              <a:ahLst/>
              <a:cxnLst/>
              <a:rect l="l" t="t" r="r" b="b"/>
              <a:pathLst>
                <a:path h="1836420">
                  <a:moveTo>
                    <a:pt x="0" y="183642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1581638" y="3123438"/>
            <a:ext cx="3397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Calibri"/>
                <a:cs typeface="Calibri"/>
              </a:rPr>
              <a:t>12,8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1079606" y="2511044"/>
            <a:ext cx="3397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Calibri"/>
                <a:cs typeface="Calibri"/>
              </a:rPr>
              <a:t>10,6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9193530" y="1898650"/>
            <a:ext cx="2508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latin typeface="Calibri"/>
                <a:cs typeface="Calibri"/>
              </a:rPr>
              <a:t>2,5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799444" y="2919222"/>
            <a:ext cx="24955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latin typeface="Calibri"/>
                <a:cs typeface="Calibri"/>
              </a:rPr>
              <a:t>9,4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240771" y="2306827"/>
            <a:ext cx="1162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611616" y="1694129"/>
            <a:ext cx="1162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latin typeface="Calibri"/>
                <a:cs typeface="Calibri"/>
              </a:rPr>
              <a:t>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267450" y="3029839"/>
            <a:ext cx="2150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Не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маю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роботи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протягом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місяців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457058" y="2417445"/>
            <a:ext cx="962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Шукаю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роботу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330820" y="1804873"/>
            <a:ext cx="10890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Знайшли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роботу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8537447" y="1286255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90" h="97790">
                <a:moveTo>
                  <a:pt x="97535" y="0"/>
                </a:moveTo>
                <a:lnTo>
                  <a:pt x="0" y="0"/>
                </a:lnTo>
                <a:lnTo>
                  <a:pt x="0" y="97536"/>
                </a:lnTo>
                <a:lnTo>
                  <a:pt x="97535" y="97536"/>
                </a:lnTo>
                <a:lnTo>
                  <a:pt x="97535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166859" y="1286255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90" h="97790">
                <a:moveTo>
                  <a:pt x="97535" y="0"/>
                </a:moveTo>
                <a:lnTo>
                  <a:pt x="0" y="0"/>
                </a:lnTo>
                <a:lnTo>
                  <a:pt x="0" y="97536"/>
                </a:lnTo>
                <a:lnTo>
                  <a:pt x="97535" y="97536"/>
                </a:lnTo>
                <a:lnTo>
                  <a:pt x="9753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7229982" y="730351"/>
            <a:ext cx="3684270" cy="70485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400" b="1" dirty="0">
                <a:latin typeface="Calibri"/>
                <a:cs typeface="Calibri"/>
              </a:rPr>
              <a:t>Середня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тривалість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пошуку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роботи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і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безробіття</a:t>
            </a:r>
            <a:endParaRPr sz="1400" dirty="0">
              <a:latin typeface="Calibri"/>
              <a:cs typeface="Calibri"/>
            </a:endParaRPr>
          </a:p>
          <a:p>
            <a:pPr marL="205740" algn="ctr">
              <a:lnSpc>
                <a:spcPct val="100000"/>
              </a:lnSpc>
              <a:spcBef>
                <a:spcPts val="994"/>
              </a:spcBef>
              <a:tabLst>
                <a:tab pos="835025" algn="l"/>
              </a:tabLst>
            </a:pPr>
            <a:r>
              <a:rPr sz="1400" spc="-20" dirty="0">
                <a:latin typeface="Calibri"/>
                <a:cs typeface="Calibri"/>
              </a:rPr>
              <a:t>202</a:t>
            </a:r>
            <a:r>
              <a:rPr lang="uk-UA" sz="1400" spc="-20" dirty="0">
                <a:latin typeface="Calibri"/>
                <a:cs typeface="Calibri"/>
              </a:rPr>
              <a:t>3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202</a:t>
            </a:r>
            <a:r>
              <a:rPr lang="uk-UA" sz="1400" spc="-20" dirty="0">
                <a:latin typeface="Calibri"/>
                <a:cs typeface="Calibri"/>
              </a:rPr>
              <a:t>5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71272" y="1493519"/>
            <a:ext cx="1045844" cy="2235835"/>
          </a:xfrm>
          <a:custGeom>
            <a:avLst/>
            <a:gdLst/>
            <a:ahLst/>
            <a:cxnLst/>
            <a:rect l="l" t="t" r="r" b="b"/>
            <a:pathLst>
              <a:path w="1045844" h="2235835">
                <a:moveTo>
                  <a:pt x="0" y="1117853"/>
                </a:moveTo>
                <a:lnTo>
                  <a:pt x="827" y="1054423"/>
                </a:lnTo>
                <a:lnTo>
                  <a:pt x="3280" y="991920"/>
                </a:lnTo>
                <a:lnTo>
                  <a:pt x="7315" y="930439"/>
                </a:lnTo>
                <a:lnTo>
                  <a:pt x="12886" y="870075"/>
                </a:lnTo>
                <a:lnTo>
                  <a:pt x="19951" y="810922"/>
                </a:lnTo>
                <a:lnTo>
                  <a:pt x="28465" y="753075"/>
                </a:lnTo>
                <a:lnTo>
                  <a:pt x="38384" y="696628"/>
                </a:lnTo>
                <a:lnTo>
                  <a:pt x="49664" y="641675"/>
                </a:lnTo>
                <a:lnTo>
                  <a:pt x="62261" y="588310"/>
                </a:lnTo>
                <a:lnTo>
                  <a:pt x="76130" y="536629"/>
                </a:lnTo>
                <a:lnTo>
                  <a:pt x="91227" y="486725"/>
                </a:lnTo>
                <a:lnTo>
                  <a:pt x="107509" y="438693"/>
                </a:lnTo>
                <a:lnTo>
                  <a:pt x="124930" y="392627"/>
                </a:lnTo>
                <a:lnTo>
                  <a:pt x="143448" y="348622"/>
                </a:lnTo>
                <a:lnTo>
                  <a:pt x="163018" y="306772"/>
                </a:lnTo>
                <a:lnTo>
                  <a:pt x="183595" y="267171"/>
                </a:lnTo>
                <a:lnTo>
                  <a:pt x="205137" y="229914"/>
                </a:lnTo>
                <a:lnTo>
                  <a:pt x="227597" y="195095"/>
                </a:lnTo>
                <a:lnTo>
                  <a:pt x="250933" y="162808"/>
                </a:lnTo>
                <a:lnTo>
                  <a:pt x="275101" y="133149"/>
                </a:lnTo>
                <a:lnTo>
                  <a:pt x="325752" y="82088"/>
                </a:lnTo>
                <a:lnTo>
                  <a:pt x="379200" y="42668"/>
                </a:lnTo>
                <a:lnTo>
                  <a:pt x="435090" y="15643"/>
                </a:lnTo>
                <a:lnTo>
                  <a:pt x="493069" y="1769"/>
                </a:lnTo>
                <a:lnTo>
                  <a:pt x="522732" y="0"/>
                </a:lnTo>
                <a:lnTo>
                  <a:pt x="552394" y="1769"/>
                </a:lnTo>
                <a:lnTo>
                  <a:pt x="610373" y="15643"/>
                </a:lnTo>
                <a:lnTo>
                  <a:pt x="666263" y="42668"/>
                </a:lnTo>
                <a:lnTo>
                  <a:pt x="719711" y="82088"/>
                </a:lnTo>
                <a:lnTo>
                  <a:pt x="770362" y="133149"/>
                </a:lnTo>
                <a:lnTo>
                  <a:pt x="794530" y="162808"/>
                </a:lnTo>
                <a:lnTo>
                  <a:pt x="817866" y="195095"/>
                </a:lnTo>
                <a:lnTo>
                  <a:pt x="840326" y="229914"/>
                </a:lnTo>
                <a:lnTo>
                  <a:pt x="861868" y="267171"/>
                </a:lnTo>
                <a:lnTo>
                  <a:pt x="882445" y="306772"/>
                </a:lnTo>
                <a:lnTo>
                  <a:pt x="902015" y="348622"/>
                </a:lnTo>
                <a:lnTo>
                  <a:pt x="920533" y="392627"/>
                </a:lnTo>
                <a:lnTo>
                  <a:pt x="937954" y="438693"/>
                </a:lnTo>
                <a:lnTo>
                  <a:pt x="954236" y="486725"/>
                </a:lnTo>
                <a:lnTo>
                  <a:pt x="969333" y="536629"/>
                </a:lnTo>
                <a:lnTo>
                  <a:pt x="983202" y="588310"/>
                </a:lnTo>
                <a:lnTo>
                  <a:pt x="995799" y="641675"/>
                </a:lnTo>
                <a:lnTo>
                  <a:pt x="1007079" y="696628"/>
                </a:lnTo>
                <a:lnTo>
                  <a:pt x="1016998" y="753075"/>
                </a:lnTo>
                <a:lnTo>
                  <a:pt x="1025512" y="810922"/>
                </a:lnTo>
                <a:lnTo>
                  <a:pt x="1032577" y="870075"/>
                </a:lnTo>
                <a:lnTo>
                  <a:pt x="1038148" y="930439"/>
                </a:lnTo>
                <a:lnTo>
                  <a:pt x="1042183" y="991920"/>
                </a:lnTo>
                <a:lnTo>
                  <a:pt x="1044636" y="1054423"/>
                </a:lnTo>
                <a:lnTo>
                  <a:pt x="1045464" y="1117853"/>
                </a:lnTo>
                <a:lnTo>
                  <a:pt x="1044636" y="1181284"/>
                </a:lnTo>
                <a:lnTo>
                  <a:pt x="1042183" y="1243787"/>
                </a:lnTo>
                <a:lnTo>
                  <a:pt x="1038148" y="1305268"/>
                </a:lnTo>
                <a:lnTo>
                  <a:pt x="1032577" y="1365632"/>
                </a:lnTo>
                <a:lnTo>
                  <a:pt x="1025512" y="1424785"/>
                </a:lnTo>
                <a:lnTo>
                  <a:pt x="1016998" y="1482632"/>
                </a:lnTo>
                <a:lnTo>
                  <a:pt x="1007079" y="1539079"/>
                </a:lnTo>
                <a:lnTo>
                  <a:pt x="995799" y="1594032"/>
                </a:lnTo>
                <a:lnTo>
                  <a:pt x="983202" y="1647397"/>
                </a:lnTo>
                <a:lnTo>
                  <a:pt x="969333" y="1699078"/>
                </a:lnTo>
                <a:lnTo>
                  <a:pt x="954236" y="1748982"/>
                </a:lnTo>
                <a:lnTo>
                  <a:pt x="937954" y="1797014"/>
                </a:lnTo>
                <a:lnTo>
                  <a:pt x="920533" y="1843080"/>
                </a:lnTo>
                <a:lnTo>
                  <a:pt x="902015" y="1887085"/>
                </a:lnTo>
                <a:lnTo>
                  <a:pt x="882445" y="1928935"/>
                </a:lnTo>
                <a:lnTo>
                  <a:pt x="861868" y="1968536"/>
                </a:lnTo>
                <a:lnTo>
                  <a:pt x="840326" y="2005793"/>
                </a:lnTo>
                <a:lnTo>
                  <a:pt x="817866" y="2040612"/>
                </a:lnTo>
                <a:lnTo>
                  <a:pt x="794530" y="2072899"/>
                </a:lnTo>
                <a:lnTo>
                  <a:pt x="770362" y="2102558"/>
                </a:lnTo>
                <a:lnTo>
                  <a:pt x="719711" y="2153619"/>
                </a:lnTo>
                <a:lnTo>
                  <a:pt x="666263" y="2193039"/>
                </a:lnTo>
                <a:lnTo>
                  <a:pt x="610373" y="2220064"/>
                </a:lnTo>
                <a:lnTo>
                  <a:pt x="552394" y="2233938"/>
                </a:lnTo>
                <a:lnTo>
                  <a:pt x="522732" y="2235707"/>
                </a:lnTo>
                <a:lnTo>
                  <a:pt x="493069" y="2233938"/>
                </a:lnTo>
                <a:lnTo>
                  <a:pt x="435090" y="2220064"/>
                </a:lnTo>
                <a:lnTo>
                  <a:pt x="379200" y="2193039"/>
                </a:lnTo>
                <a:lnTo>
                  <a:pt x="325752" y="2153619"/>
                </a:lnTo>
                <a:lnTo>
                  <a:pt x="275101" y="2102558"/>
                </a:lnTo>
                <a:lnTo>
                  <a:pt x="250933" y="2072899"/>
                </a:lnTo>
                <a:lnTo>
                  <a:pt x="227597" y="2040612"/>
                </a:lnTo>
                <a:lnTo>
                  <a:pt x="205137" y="2005793"/>
                </a:lnTo>
                <a:lnTo>
                  <a:pt x="183595" y="1968536"/>
                </a:lnTo>
                <a:lnTo>
                  <a:pt x="163018" y="1928935"/>
                </a:lnTo>
                <a:lnTo>
                  <a:pt x="143448" y="1887085"/>
                </a:lnTo>
                <a:lnTo>
                  <a:pt x="124930" y="1843080"/>
                </a:lnTo>
                <a:lnTo>
                  <a:pt x="107509" y="1797014"/>
                </a:lnTo>
                <a:lnTo>
                  <a:pt x="91227" y="1748982"/>
                </a:lnTo>
                <a:lnTo>
                  <a:pt x="76130" y="1699078"/>
                </a:lnTo>
                <a:lnTo>
                  <a:pt x="62261" y="1647397"/>
                </a:lnTo>
                <a:lnTo>
                  <a:pt x="49664" y="1594032"/>
                </a:lnTo>
                <a:lnTo>
                  <a:pt x="38384" y="1539079"/>
                </a:lnTo>
                <a:lnTo>
                  <a:pt x="28465" y="1482632"/>
                </a:lnTo>
                <a:lnTo>
                  <a:pt x="19951" y="1424785"/>
                </a:lnTo>
                <a:lnTo>
                  <a:pt x="12886" y="1365632"/>
                </a:lnTo>
                <a:lnTo>
                  <a:pt x="7315" y="1305268"/>
                </a:lnTo>
                <a:lnTo>
                  <a:pt x="3280" y="1243787"/>
                </a:lnTo>
                <a:lnTo>
                  <a:pt x="827" y="1181284"/>
                </a:lnTo>
                <a:lnTo>
                  <a:pt x="0" y="1117853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8018" rIns="0" bIns="0" rtlCol="0">
            <a:spAutoFit/>
          </a:bodyPr>
          <a:lstStyle/>
          <a:p>
            <a:pPr marL="22542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2E5496"/>
                </a:solidFill>
              </a:rPr>
              <a:t>ВИКЛИКИ</a:t>
            </a:r>
            <a:r>
              <a:rPr sz="2000" spc="-70" dirty="0">
                <a:solidFill>
                  <a:srgbClr val="2E5496"/>
                </a:solidFill>
              </a:rPr>
              <a:t> </a:t>
            </a:r>
            <a:r>
              <a:rPr sz="2000" dirty="0">
                <a:solidFill>
                  <a:srgbClr val="2E5496"/>
                </a:solidFill>
              </a:rPr>
              <a:t>ВЗАЄМОДІЇ</a:t>
            </a:r>
            <a:r>
              <a:rPr sz="2000" spc="-85" dirty="0">
                <a:solidFill>
                  <a:srgbClr val="2E5496"/>
                </a:solidFill>
              </a:rPr>
              <a:t> </a:t>
            </a:r>
            <a:r>
              <a:rPr sz="2000" dirty="0">
                <a:solidFill>
                  <a:srgbClr val="2E5496"/>
                </a:solidFill>
              </a:rPr>
              <a:t>З</a:t>
            </a:r>
            <a:r>
              <a:rPr sz="2000" spc="-65" dirty="0">
                <a:solidFill>
                  <a:srgbClr val="2E5496"/>
                </a:solidFill>
              </a:rPr>
              <a:t> </a:t>
            </a:r>
            <a:r>
              <a:rPr sz="2000" spc="-10" dirty="0">
                <a:solidFill>
                  <a:srgbClr val="2E5496"/>
                </a:solidFill>
              </a:rPr>
              <a:t>РОБОТОДАВЦЯМИ</a:t>
            </a:r>
            <a:r>
              <a:rPr sz="2000" spc="-90" dirty="0">
                <a:solidFill>
                  <a:srgbClr val="2E5496"/>
                </a:solidFill>
              </a:rPr>
              <a:t> </a:t>
            </a:r>
            <a:r>
              <a:rPr sz="2000" spc="-20" dirty="0">
                <a:solidFill>
                  <a:srgbClr val="2E5496"/>
                </a:solidFill>
              </a:rPr>
              <a:t>ТА</a:t>
            </a:r>
            <a:r>
              <a:rPr sz="2000" spc="-65" dirty="0">
                <a:solidFill>
                  <a:srgbClr val="2E5496"/>
                </a:solidFill>
              </a:rPr>
              <a:t> </a:t>
            </a:r>
            <a:r>
              <a:rPr sz="2000" spc="-10" dirty="0">
                <a:solidFill>
                  <a:srgbClr val="2E5496"/>
                </a:solidFill>
              </a:rPr>
              <a:t>ПЕРЕВАГИ</a:t>
            </a:r>
            <a:r>
              <a:rPr sz="2000" spc="-45" dirty="0">
                <a:solidFill>
                  <a:srgbClr val="2E5496"/>
                </a:solidFill>
              </a:rPr>
              <a:t> </a:t>
            </a:r>
            <a:r>
              <a:rPr sz="2000" spc="-10" dirty="0">
                <a:solidFill>
                  <a:srgbClr val="2E5496"/>
                </a:solidFill>
              </a:rPr>
              <a:t>ПЕРЕПІДГОТОВКИ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147624" y="6410350"/>
            <a:ext cx="850011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Загальнодержавне статистичне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вибіркове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обстеження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соціально-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економічного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стану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домогосподарств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(ОСЕСД),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грудень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2023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-</a:t>
            </a:r>
            <a:r>
              <a:rPr sz="1000" spc="-4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лютий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2024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р</a:t>
            </a:r>
            <a:r>
              <a:rPr sz="1000" i="1" dirty="0">
                <a:latin typeface="Calibri"/>
                <a:cs typeface="Calibri"/>
              </a:rPr>
              <a:t>.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(</a:t>
            </a:r>
            <a:r>
              <a:rPr sz="1000" dirty="0">
                <a:latin typeface="Calibri"/>
                <a:cs typeface="Calibri"/>
              </a:rPr>
              <a:t>результати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є</a:t>
            </a:r>
            <a:r>
              <a:rPr sz="1000" dirty="0">
                <a:latin typeface="Calibri"/>
                <a:cs typeface="Calibri"/>
              </a:rPr>
              <a:t> надійно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співставними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з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вибірковими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обстеженнями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Держстату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України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умов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життя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домогосподарств та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робочої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сили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695509" y="1517903"/>
            <a:ext cx="1812289" cy="1477010"/>
            <a:chOff x="3695509" y="1517903"/>
            <a:chExt cx="1812289" cy="1477010"/>
          </a:xfrm>
        </p:grpSpPr>
        <p:sp>
          <p:nvSpPr>
            <p:cNvPr id="5" name="object 5"/>
            <p:cNvSpPr/>
            <p:nvPr/>
          </p:nvSpPr>
          <p:spPr>
            <a:xfrm>
              <a:off x="3700271" y="1629155"/>
              <a:ext cx="1807845" cy="1256030"/>
            </a:xfrm>
            <a:custGeom>
              <a:avLst/>
              <a:gdLst/>
              <a:ahLst/>
              <a:cxnLst/>
              <a:rect l="l" t="t" r="r" b="b"/>
              <a:pathLst>
                <a:path w="1807845" h="1256030">
                  <a:moveTo>
                    <a:pt x="86868" y="0"/>
                  </a:moveTo>
                  <a:lnTo>
                    <a:pt x="0" y="0"/>
                  </a:lnTo>
                  <a:lnTo>
                    <a:pt x="0" y="147828"/>
                  </a:lnTo>
                  <a:lnTo>
                    <a:pt x="86868" y="147828"/>
                  </a:lnTo>
                  <a:lnTo>
                    <a:pt x="86868" y="0"/>
                  </a:lnTo>
                  <a:close/>
                </a:path>
                <a:path w="1807845" h="1256030">
                  <a:moveTo>
                    <a:pt x="100584" y="368808"/>
                  </a:moveTo>
                  <a:lnTo>
                    <a:pt x="0" y="368808"/>
                  </a:lnTo>
                  <a:lnTo>
                    <a:pt x="0" y="516636"/>
                  </a:lnTo>
                  <a:lnTo>
                    <a:pt x="100584" y="516636"/>
                  </a:lnTo>
                  <a:lnTo>
                    <a:pt x="100584" y="368808"/>
                  </a:lnTo>
                  <a:close/>
                </a:path>
                <a:path w="1807845" h="1256030">
                  <a:moveTo>
                    <a:pt x="1658112" y="739140"/>
                  </a:moveTo>
                  <a:lnTo>
                    <a:pt x="0" y="739140"/>
                  </a:lnTo>
                  <a:lnTo>
                    <a:pt x="0" y="885444"/>
                  </a:lnTo>
                  <a:lnTo>
                    <a:pt x="1658112" y="885444"/>
                  </a:lnTo>
                  <a:lnTo>
                    <a:pt x="1658112" y="739140"/>
                  </a:lnTo>
                  <a:close/>
                </a:path>
                <a:path w="1807845" h="1256030">
                  <a:moveTo>
                    <a:pt x="1807464" y="1107948"/>
                  </a:moveTo>
                  <a:lnTo>
                    <a:pt x="0" y="1107948"/>
                  </a:lnTo>
                  <a:lnTo>
                    <a:pt x="0" y="1255776"/>
                  </a:lnTo>
                  <a:lnTo>
                    <a:pt x="1807464" y="1255776"/>
                  </a:lnTo>
                  <a:lnTo>
                    <a:pt x="1807464" y="1107948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00271" y="1517903"/>
              <a:ext cx="0" cy="1477010"/>
            </a:xfrm>
            <a:custGeom>
              <a:avLst/>
              <a:gdLst/>
              <a:ahLst/>
              <a:cxnLst/>
              <a:rect l="l" t="t" r="r" b="b"/>
              <a:pathLst>
                <a:path h="1477010">
                  <a:moveTo>
                    <a:pt x="0" y="147675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70601" y="2705862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49,8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20614" y="2336419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45,7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63721" y="1966976"/>
            <a:ext cx="2032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5" dirty="0">
                <a:latin typeface="Calibri"/>
                <a:cs typeface="Calibri"/>
              </a:rPr>
              <a:t>2,8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65401" y="1134872"/>
            <a:ext cx="2706370" cy="6572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3627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latin typeface="Calibri"/>
                <a:cs typeface="Calibri"/>
              </a:rPr>
              <a:t>Взаємодія з</a:t>
            </a:r>
            <a:r>
              <a:rPr sz="1300" b="1" spc="-25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роботодавцями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795780" algn="l"/>
              </a:tabLst>
            </a:pPr>
            <a:r>
              <a:rPr sz="1650" baseline="2525" dirty="0">
                <a:latin typeface="Calibri"/>
                <a:cs typeface="Calibri"/>
              </a:rPr>
              <a:t>Середня</a:t>
            </a:r>
            <a:r>
              <a:rPr sz="1650" spc="-60" baseline="2525" dirty="0">
                <a:latin typeface="Calibri"/>
                <a:cs typeface="Calibri"/>
              </a:rPr>
              <a:t> </a:t>
            </a:r>
            <a:r>
              <a:rPr sz="1650" baseline="2525" dirty="0">
                <a:latin typeface="Calibri"/>
                <a:cs typeface="Calibri"/>
              </a:rPr>
              <a:t>кількість</a:t>
            </a:r>
            <a:r>
              <a:rPr sz="1650" spc="-75" baseline="2525" dirty="0">
                <a:latin typeface="Calibri"/>
                <a:cs typeface="Calibri"/>
              </a:rPr>
              <a:t> </a:t>
            </a:r>
            <a:r>
              <a:rPr sz="1650" spc="-15" baseline="2525" dirty="0">
                <a:latin typeface="Calibri"/>
                <a:cs typeface="Calibri"/>
              </a:rPr>
              <a:t>відмов</a:t>
            </a:r>
            <a:r>
              <a:rPr sz="1650" baseline="2525" dirty="0">
                <a:latin typeface="Calibri"/>
                <a:cs typeface="Calibri"/>
              </a:rPr>
              <a:t>	</a:t>
            </a:r>
            <a:r>
              <a:rPr sz="1100" spc="-25" dirty="0">
                <a:latin typeface="Calibri"/>
                <a:cs typeface="Calibri"/>
              </a:rPr>
              <a:t>2,4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11046" y="2612898"/>
            <a:ext cx="2040255" cy="3644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614680" marR="5080" indent="-602615">
              <a:lnSpc>
                <a:spcPct val="101800"/>
              </a:lnSpc>
              <a:spcBef>
                <a:spcPts val="80"/>
              </a:spcBef>
            </a:pPr>
            <a:r>
              <a:rPr sz="1100" spc="-10" dirty="0">
                <a:latin typeface="Calibri"/>
                <a:cs typeface="Calibri"/>
              </a:rPr>
              <a:t>Доводилося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відхиляти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пропозиції роботодавців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32989" y="2328799"/>
            <a:ext cx="12503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Calibri"/>
                <a:cs typeface="Calibri"/>
              </a:rPr>
              <a:t>Отримувати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відмову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56994" y="1874012"/>
            <a:ext cx="1694814" cy="3644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502920" marR="5080" indent="-490855">
              <a:lnSpc>
                <a:spcPct val="101800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Середня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кількість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відхиленх пропозицій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599497" y="3959352"/>
            <a:ext cx="1750060" cy="2132330"/>
            <a:chOff x="3599497" y="3959352"/>
            <a:chExt cx="1750060" cy="2132330"/>
          </a:xfrm>
        </p:grpSpPr>
        <p:sp>
          <p:nvSpPr>
            <p:cNvPr id="15" name="object 15"/>
            <p:cNvSpPr/>
            <p:nvPr/>
          </p:nvSpPr>
          <p:spPr>
            <a:xfrm>
              <a:off x="3604259" y="4421124"/>
              <a:ext cx="1231900" cy="143510"/>
            </a:xfrm>
            <a:custGeom>
              <a:avLst/>
              <a:gdLst/>
              <a:ahLst/>
              <a:cxnLst/>
              <a:rect l="l" t="t" r="r" b="b"/>
              <a:pathLst>
                <a:path w="1231900" h="143510">
                  <a:moveTo>
                    <a:pt x="1231391" y="0"/>
                  </a:moveTo>
                  <a:lnTo>
                    <a:pt x="0" y="0"/>
                  </a:lnTo>
                  <a:lnTo>
                    <a:pt x="0" y="143256"/>
                  </a:lnTo>
                  <a:lnTo>
                    <a:pt x="1231391" y="143256"/>
                  </a:lnTo>
                  <a:lnTo>
                    <a:pt x="12313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04260" y="4066031"/>
              <a:ext cx="1744980" cy="1920239"/>
            </a:xfrm>
            <a:custGeom>
              <a:avLst/>
              <a:gdLst/>
              <a:ahLst/>
              <a:cxnLst/>
              <a:rect l="l" t="t" r="r" b="b"/>
              <a:pathLst>
                <a:path w="1744979" h="1920239">
                  <a:moveTo>
                    <a:pt x="265176" y="1776984"/>
                  </a:moveTo>
                  <a:lnTo>
                    <a:pt x="0" y="1776984"/>
                  </a:lnTo>
                  <a:lnTo>
                    <a:pt x="0" y="1920240"/>
                  </a:lnTo>
                  <a:lnTo>
                    <a:pt x="265176" y="1920240"/>
                  </a:lnTo>
                  <a:lnTo>
                    <a:pt x="265176" y="1776984"/>
                  </a:lnTo>
                  <a:close/>
                </a:path>
                <a:path w="1744979" h="1920239">
                  <a:moveTo>
                    <a:pt x="361188" y="1421892"/>
                  </a:moveTo>
                  <a:lnTo>
                    <a:pt x="0" y="1421892"/>
                  </a:lnTo>
                  <a:lnTo>
                    <a:pt x="0" y="1563624"/>
                  </a:lnTo>
                  <a:lnTo>
                    <a:pt x="361188" y="1563624"/>
                  </a:lnTo>
                  <a:lnTo>
                    <a:pt x="361188" y="1421892"/>
                  </a:lnTo>
                  <a:close/>
                </a:path>
                <a:path w="1744979" h="1920239">
                  <a:moveTo>
                    <a:pt x="676656" y="1066800"/>
                  </a:moveTo>
                  <a:lnTo>
                    <a:pt x="0" y="1066800"/>
                  </a:lnTo>
                  <a:lnTo>
                    <a:pt x="0" y="1208532"/>
                  </a:lnTo>
                  <a:lnTo>
                    <a:pt x="676656" y="1208532"/>
                  </a:lnTo>
                  <a:lnTo>
                    <a:pt x="676656" y="1066800"/>
                  </a:lnTo>
                  <a:close/>
                </a:path>
                <a:path w="1744979" h="1920239">
                  <a:moveTo>
                    <a:pt x="961644" y="711708"/>
                  </a:moveTo>
                  <a:lnTo>
                    <a:pt x="0" y="711708"/>
                  </a:lnTo>
                  <a:lnTo>
                    <a:pt x="0" y="853440"/>
                  </a:lnTo>
                  <a:lnTo>
                    <a:pt x="961644" y="853440"/>
                  </a:lnTo>
                  <a:lnTo>
                    <a:pt x="961644" y="711708"/>
                  </a:lnTo>
                  <a:close/>
                </a:path>
                <a:path w="1744979" h="1920239">
                  <a:moveTo>
                    <a:pt x="1744980" y="0"/>
                  </a:moveTo>
                  <a:lnTo>
                    <a:pt x="0" y="0"/>
                  </a:lnTo>
                  <a:lnTo>
                    <a:pt x="0" y="141732"/>
                  </a:lnTo>
                  <a:lnTo>
                    <a:pt x="1744980" y="141732"/>
                  </a:lnTo>
                  <a:lnTo>
                    <a:pt x="174498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04259" y="3959352"/>
              <a:ext cx="0" cy="2132330"/>
            </a:xfrm>
            <a:custGeom>
              <a:avLst/>
              <a:gdLst/>
              <a:ahLst/>
              <a:cxnLst/>
              <a:rect l="l" t="t" r="r" b="b"/>
              <a:pathLst>
                <a:path h="2132329">
                  <a:moveTo>
                    <a:pt x="0" y="213207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932935" y="5819647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Calibri"/>
                <a:cs typeface="Calibri"/>
              </a:rPr>
              <a:t>8,7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029836" y="5463946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11,9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45304" y="5108575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22,2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30039" y="4753102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31,6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99786" y="4397502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40,4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13628" y="4042028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57,3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80333" y="5802579"/>
            <a:ext cx="3073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latin typeface="Calibri"/>
                <a:cs typeface="Calibri"/>
              </a:rPr>
              <a:t>Інше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30348" y="5446572"/>
            <a:ext cx="145859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Calibri"/>
                <a:cs typeface="Calibri"/>
              </a:rPr>
              <a:t>Небезпечні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умови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праці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73505" y="5091429"/>
            <a:ext cx="21151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Умови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без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офіційного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оформлення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97760" y="4650740"/>
            <a:ext cx="1590040" cy="3644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8890">
              <a:lnSpc>
                <a:spcPct val="101800"/>
              </a:lnSpc>
              <a:spcBef>
                <a:spcPts val="80"/>
              </a:spcBef>
            </a:pPr>
            <a:r>
              <a:rPr sz="1100" spc="-10" dirty="0">
                <a:latin typeface="Calibri"/>
                <a:cs typeface="Calibri"/>
              </a:rPr>
              <a:t>Запропонована</a:t>
            </a:r>
            <a:r>
              <a:rPr sz="1100" dirty="0">
                <a:latin typeface="Calibri"/>
                <a:cs typeface="Calibri"/>
              </a:rPr>
              <a:t> робота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не </a:t>
            </a:r>
            <a:r>
              <a:rPr sz="1100" dirty="0">
                <a:latin typeface="Calibri"/>
                <a:cs typeface="Calibri"/>
              </a:rPr>
              <a:t>відповідає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моїм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навичкам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93266" y="4380052"/>
            <a:ext cx="199517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Calibri"/>
                <a:cs typeface="Calibri"/>
              </a:rPr>
              <a:t>Далеко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добиратися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транспортом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51735" y="4025010"/>
            <a:ext cx="15367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Занизька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заробітна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плата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05177" y="3562858"/>
            <a:ext cx="357060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alibri"/>
                <a:cs typeface="Calibri"/>
              </a:rPr>
              <a:t>Причини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відхилення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пропозиції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працівником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945689" y="2266188"/>
            <a:ext cx="1943735" cy="2745105"/>
            <a:chOff x="8945689" y="2266188"/>
            <a:chExt cx="1943735" cy="2745105"/>
          </a:xfrm>
        </p:grpSpPr>
        <p:sp>
          <p:nvSpPr>
            <p:cNvPr id="32" name="object 32"/>
            <p:cNvSpPr/>
            <p:nvPr/>
          </p:nvSpPr>
          <p:spPr>
            <a:xfrm>
              <a:off x="8950452" y="3159252"/>
              <a:ext cx="1748155" cy="274320"/>
            </a:xfrm>
            <a:custGeom>
              <a:avLst/>
              <a:gdLst/>
              <a:ahLst/>
              <a:cxnLst/>
              <a:rect l="l" t="t" r="r" b="b"/>
              <a:pathLst>
                <a:path w="1748154" h="274320">
                  <a:moveTo>
                    <a:pt x="1748027" y="0"/>
                  </a:moveTo>
                  <a:lnTo>
                    <a:pt x="0" y="0"/>
                  </a:lnTo>
                  <a:lnTo>
                    <a:pt x="0" y="274320"/>
                  </a:lnTo>
                  <a:lnTo>
                    <a:pt x="1748027" y="274320"/>
                  </a:lnTo>
                  <a:lnTo>
                    <a:pt x="174802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950452" y="2471927"/>
              <a:ext cx="1938655" cy="2333625"/>
            </a:xfrm>
            <a:custGeom>
              <a:avLst/>
              <a:gdLst/>
              <a:ahLst/>
              <a:cxnLst/>
              <a:rect l="l" t="t" r="r" b="b"/>
              <a:pathLst>
                <a:path w="1938654" h="2333625">
                  <a:moveTo>
                    <a:pt x="687324" y="2058924"/>
                  </a:moveTo>
                  <a:lnTo>
                    <a:pt x="0" y="2058924"/>
                  </a:lnTo>
                  <a:lnTo>
                    <a:pt x="0" y="2333244"/>
                  </a:lnTo>
                  <a:lnTo>
                    <a:pt x="687324" y="2333244"/>
                  </a:lnTo>
                  <a:lnTo>
                    <a:pt x="687324" y="2058924"/>
                  </a:lnTo>
                  <a:close/>
                </a:path>
                <a:path w="1938654" h="2333625">
                  <a:moveTo>
                    <a:pt x="865632" y="1373124"/>
                  </a:moveTo>
                  <a:lnTo>
                    <a:pt x="0" y="1373124"/>
                  </a:lnTo>
                  <a:lnTo>
                    <a:pt x="0" y="1647444"/>
                  </a:lnTo>
                  <a:lnTo>
                    <a:pt x="865632" y="1647444"/>
                  </a:lnTo>
                  <a:lnTo>
                    <a:pt x="865632" y="1373124"/>
                  </a:lnTo>
                  <a:close/>
                </a:path>
                <a:path w="1938654" h="2333625">
                  <a:moveTo>
                    <a:pt x="1938528" y="0"/>
                  </a:moveTo>
                  <a:lnTo>
                    <a:pt x="0" y="0"/>
                  </a:lnTo>
                  <a:lnTo>
                    <a:pt x="0" y="274320"/>
                  </a:lnTo>
                  <a:lnTo>
                    <a:pt x="1938528" y="274320"/>
                  </a:lnTo>
                  <a:lnTo>
                    <a:pt x="1938528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950452" y="2266188"/>
              <a:ext cx="0" cy="2745105"/>
            </a:xfrm>
            <a:custGeom>
              <a:avLst/>
              <a:gdLst/>
              <a:ahLst/>
              <a:cxnLst/>
              <a:rect l="l" t="t" r="r" b="b"/>
              <a:pathLst>
                <a:path h="2745104">
                  <a:moveTo>
                    <a:pt x="0" y="274472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9702165" y="4573015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16,2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880218" y="3886961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20,4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762615" y="3200526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41,2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936351" y="2514092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45,7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526271" y="4555693"/>
            <a:ext cx="30797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Інше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833361" y="3784472"/>
            <a:ext cx="2000885" cy="3644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06375" marR="5080" indent="-194310">
              <a:lnSpc>
                <a:spcPct val="101800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Просив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заробітну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плату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вищу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ніж </a:t>
            </a:r>
            <a:r>
              <a:rPr sz="1100" dirty="0">
                <a:latin typeface="Calibri"/>
                <a:cs typeface="Calibri"/>
              </a:rPr>
              <a:t>пропонував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роботодавець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709029" y="3098038"/>
            <a:ext cx="2124075" cy="3644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795655" marR="5080" indent="-783590">
              <a:lnSpc>
                <a:spcPct val="101800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Відмова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була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без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пояснень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або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без </a:t>
            </a:r>
            <a:r>
              <a:rPr sz="1100" spc="-10" dirty="0">
                <a:latin typeface="Calibri"/>
                <a:cs typeface="Calibri"/>
              </a:rPr>
              <a:t>відповіді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873620" y="2411730"/>
            <a:ext cx="1960245" cy="3644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64135" marR="5080" indent="-52069">
              <a:lnSpc>
                <a:spcPct val="101800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Я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не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маю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належних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навичок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або </a:t>
            </a:r>
            <a:r>
              <a:rPr sz="1100" dirty="0">
                <a:latin typeface="Calibri"/>
                <a:cs typeface="Calibri"/>
              </a:rPr>
              <a:t>досвіду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на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думку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роботодавця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674356" y="1652397"/>
            <a:ext cx="2499995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683260" marR="5080" indent="-670560">
              <a:lnSpc>
                <a:spcPct val="102099"/>
              </a:lnSpc>
              <a:spcBef>
                <a:spcPts val="65"/>
              </a:spcBef>
            </a:pPr>
            <a:r>
              <a:rPr sz="1400" b="1" dirty="0">
                <a:latin typeface="Calibri"/>
                <a:cs typeface="Calibri"/>
              </a:rPr>
              <a:t>Причини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відхилення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кандидата роботодавцем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4819" y="325069"/>
            <a:ext cx="559244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2E5496"/>
                </a:solidFill>
              </a:rPr>
              <a:t>ПРОБЛЕМИ</a:t>
            </a:r>
            <a:r>
              <a:rPr spc="-95" dirty="0">
                <a:solidFill>
                  <a:srgbClr val="2E5496"/>
                </a:solidFill>
              </a:rPr>
              <a:t> </a:t>
            </a:r>
            <a:r>
              <a:rPr spc="-20" dirty="0">
                <a:solidFill>
                  <a:srgbClr val="2E5496"/>
                </a:solidFill>
              </a:rPr>
              <a:t>ТА</a:t>
            </a:r>
            <a:r>
              <a:rPr spc="-125" dirty="0">
                <a:solidFill>
                  <a:srgbClr val="2E5496"/>
                </a:solidFill>
              </a:rPr>
              <a:t> </a:t>
            </a:r>
            <a:r>
              <a:rPr dirty="0">
                <a:solidFill>
                  <a:srgbClr val="2E5496"/>
                </a:solidFill>
              </a:rPr>
              <a:t>ПОТРЕБИ</a:t>
            </a:r>
            <a:r>
              <a:rPr spc="-100" dirty="0">
                <a:solidFill>
                  <a:srgbClr val="2E5496"/>
                </a:solidFill>
              </a:rPr>
              <a:t> </a:t>
            </a:r>
            <a:r>
              <a:rPr spc="-10" dirty="0">
                <a:solidFill>
                  <a:srgbClr val="2E5496"/>
                </a:solidFill>
              </a:rPr>
              <a:t>БЕЗРОБІТНИХ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7624" y="6410350"/>
            <a:ext cx="850011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Загальнодержавне статистичне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вибіркове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обстеження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соціально-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економічного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стану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домогосподарств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(ОСЕСД),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грудень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2023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-</a:t>
            </a:r>
            <a:r>
              <a:rPr sz="1000" spc="-4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лютий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2024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р</a:t>
            </a:r>
            <a:r>
              <a:rPr sz="1000" i="1" dirty="0">
                <a:latin typeface="Calibri"/>
                <a:cs typeface="Calibri"/>
              </a:rPr>
              <a:t>.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(</a:t>
            </a:r>
            <a:r>
              <a:rPr sz="1000" dirty="0">
                <a:latin typeface="Calibri"/>
                <a:cs typeface="Calibri"/>
              </a:rPr>
              <a:t>результати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є</a:t>
            </a:r>
            <a:r>
              <a:rPr sz="1000" dirty="0">
                <a:latin typeface="Calibri"/>
                <a:cs typeface="Calibri"/>
              </a:rPr>
              <a:t> надійно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співставними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з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вибірковими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обстеженнями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Держстату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України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умов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життя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домогосподарств та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робочої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сили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849367" y="4302061"/>
            <a:ext cx="5029200" cy="1207770"/>
            <a:chOff x="4849367" y="4302061"/>
            <a:chExt cx="5029200" cy="1207770"/>
          </a:xfrm>
        </p:grpSpPr>
        <p:sp>
          <p:nvSpPr>
            <p:cNvPr id="5" name="object 5"/>
            <p:cNvSpPr/>
            <p:nvPr/>
          </p:nvSpPr>
          <p:spPr>
            <a:xfrm>
              <a:off x="4849367" y="5494019"/>
              <a:ext cx="5029200" cy="0"/>
            </a:xfrm>
            <a:custGeom>
              <a:avLst/>
              <a:gdLst/>
              <a:ahLst/>
              <a:cxnLst/>
              <a:rect l="l" t="t" r="r" b="b"/>
              <a:pathLst>
                <a:path w="5029200">
                  <a:moveTo>
                    <a:pt x="0" y="0"/>
                  </a:moveTo>
                  <a:lnTo>
                    <a:pt x="502920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78017" y="4712969"/>
              <a:ext cx="3771900" cy="680085"/>
            </a:xfrm>
            <a:custGeom>
              <a:avLst/>
              <a:gdLst/>
              <a:ahLst/>
              <a:cxnLst/>
              <a:rect l="l" t="t" r="r" b="b"/>
              <a:pathLst>
                <a:path w="3771900" h="680085">
                  <a:moveTo>
                    <a:pt x="0" y="0"/>
                  </a:moveTo>
                  <a:lnTo>
                    <a:pt x="1257300" y="65531"/>
                  </a:lnTo>
                  <a:lnTo>
                    <a:pt x="2514600" y="156971"/>
                  </a:lnTo>
                  <a:lnTo>
                    <a:pt x="3771900" y="679703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33313" y="4668011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88391" y="0"/>
                  </a:moveTo>
                  <a:lnTo>
                    <a:pt x="0" y="0"/>
                  </a:lnTo>
                  <a:lnTo>
                    <a:pt x="0" y="88392"/>
                  </a:lnTo>
                  <a:lnTo>
                    <a:pt x="88391" y="88392"/>
                  </a:lnTo>
                  <a:lnTo>
                    <a:pt x="8839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33313" y="4668011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88392"/>
                  </a:moveTo>
                  <a:lnTo>
                    <a:pt x="88391" y="88392"/>
                  </a:lnTo>
                  <a:lnTo>
                    <a:pt x="88391" y="0"/>
                  </a:lnTo>
                  <a:lnTo>
                    <a:pt x="0" y="0"/>
                  </a:lnTo>
                  <a:lnTo>
                    <a:pt x="0" y="88392"/>
                  </a:lnTo>
                  <a:close/>
                </a:path>
              </a:pathLst>
            </a:custGeom>
            <a:ln w="952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947913" y="4826507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88392" y="0"/>
                  </a:moveTo>
                  <a:lnTo>
                    <a:pt x="0" y="0"/>
                  </a:lnTo>
                  <a:lnTo>
                    <a:pt x="0" y="88392"/>
                  </a:lnTo>
                  <a:lnTo>
                    <a:pt x="88392" y="88392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947913" y="4826507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88392"/>
                  </a:moveTo>
                  <a:lnTo>
                    <a:pt x="88392" y="88392"/>
                  </a:lnTo>
                  <a:lnTo>
                    <a:pt x="88392" y="0"/>
                  </a:lnTo>
                  <a:lnTo>
                    <a:pt x="0" y="0"/>
                  </a:lnTo>
                  <a:lnTo>
                    <a:pt x="0" y="88392"/>
                  </a:lnTo>
                  <a:close/>
                </a:path>
              </a:pathLst>
            </a:custGeom>
            <a:ln w="952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05214" y="5347715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88392" y="0"/>
                  </a:moveTo>
                  <a:lnTo>
                    <a:pt x="0" y="0"/>
                  </a:lnTo>
                  <a:lnTo>
                    <a:pt x="0" y="88391"/>
                  </a:lnTo>
                  <a:lnTo>
                    <a:pt x="88392" y="88391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205214" y="5347715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88391"/>
                  </a:moveTo>
                  <a:lnTo>
                    <a:pt x="88392" y="88391"/>
                  </a:lnTo>
                  <a:lnTo>
                    <a:pt x="88392" y="0"/>
                  </a:lnTo>
                  <a:lnTo>
                    <a:pt x="0" y="0"/>
                  </a:lnTo>
                  <a:lnTo>
                    <a:pt x="0" y="88391"/>
                  </a:lnTo>
                  <a:close/>
                </a:path>
              </a:pathLst>
            </a:custGeom>
            <a:ln w="952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78017" y="4370069"/>
              <a:ext cx="3771900" cy="1073150"/>
            </a:xfrm>
            <a:custGeom>
              <a:avLst/>
              <a:gdLst/>
              <a:ahLst/>
              <a:cxnLst/>
              <a:rect l="l" t="t" r="r" b="b"/>
              <a:pathLst>
                <a:path w="3771900" h="1073150">
                  <a:moveTo>
                    <a:pt x="0" y="0"/>
                  </a:moveTo>
                  <a:lnTo>
                    <a:pt x="1257300" y="224027"/>
                  </a:lnTo>
                  <a:lnTo>
                    <a:pt x="2514600" y="978407"/>
                  </a:lnTo>
                  <a:lnTo>
                    <a:pt x="3771900" y="1072895"/>
                  </a:lnTo>
                </a:path>
              </a:pathLst>
            </a:custGeom>
            <a:ln w="444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10263" y="4302061"/>
              <a:ext cx="134493" cy="13449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7563" y="4526089"/>
              <a:ext cx="134493" cy="13449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24863" y="5280469"/>
              <a:ext cx="134493" cy="13449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82163" y="5374957"/>
              <a:ext cx="134493" cy="134493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6685851" y="4730305"/>
            <a:ext cx="98425" cy="98425"/>
            <a:chOff x="6685851" y="4730305"/>
            <a:chExt cx="98425" cy="98425"/>
          </a:xfrm>
        </p:grpSpPr>
        <p:sp>
          <p:nvSpPr>
            <p:cNvPr id="19" name="object 19"/>
            <p:cNvSpPr/>
            <p:nvPr/>
          </p:nvSpPr>
          <p:spPr>
            <a:xfrm>
              <a:off x="6690614" y="4735067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88392" y="0"/>
                  </a:moveTo>
                  <a:lnTo>
                    <a:pt x="0" y="0"/>
                  </a:lnTo>
                  <a:lnTo>
                    <a:pt x="0" y="88391"/>
                  </a:lnTo>
                  <a:lnTo>
                    <a:pt x="88392" y="88391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90614" y="4735067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88391"/>
                  </a:moveTo>
                  <a:lnTo>
                    <a:pt x="88392" y="88391"/>
                  </a:lnTo>
                  <a:lnTo>
                    <a:pt x="88392" y="0"/>
                  </a:lnTo>
                  <a:lnTo>
                    <a:pt x="0" y="0"/>
                  </a:lnTo>
                  <a:lnTo>
                    <a:pt x="0" y="88391"/>
                  </a:lnTo>
                  <a:close/>
                </a:path>
              </a:pathLst>
            </a:custGeom>
            <a:ln w="952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274309" y="4488941"/>
            <a:ext cx="3397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Calibri"/>
                <a:cs typeface="Calibri"/>
              </a:rPr>
              <a:t>35,2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89291" y="4631816"/>
            <a:ext cx="3397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Calibri"/>
                <a:cs typeface="Calibri"/>
              </a:rPr>
              <a:t>28,1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110218" y="5140528"/>
            <a:ext cx="2501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latin typeface="Calibri"/>
                <a:cs typeface="Calibri"/>
              </a:rPr>
              <a:t>4,6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62702" y="4119448"/>
            <a:ext cx="3403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Calibri"/>
                <a:cs typeface="Calibri"/>
              </a:rPr>
              <a:t>50,6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11543" y="4346575"/>
            <a:ext cx="525145" cy="442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>
              <a:lnSpc>
                <a:spcPts val="1639"/>
              </a:lnSpc>
              <a:spcBef>
                <a:spcPts val="100"/>
              </a:spcBef>
            </a:pPr>
            <a:r>
              <a:rPr sz="1400" spc="-20" dirty="0">
                <a:latin typeface="Calibri"/>
                <a:cs typeface="Calibri"/>
              </a:rPr>
              <a:t>40,5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39"/>
              </a:lnSpc>
            </a:pPr>
            <a:r>
              <a:rPr sz="1400" spc="-20" dirty="0">
                <a:latin typeface="Calibri"/>
                <a:cs typeface="Calibri"/>
              </a:rPr>
              <a:t>32,2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92236" y="5136007"/>
            <a:ext cx="24955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Calibri"/>
                <a:cs typeface="Calibri"/>
              </a:rPr>
              <a:t>6,6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335261" y="5300598"/>
            <a:ext cx="24955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Calibri"/>
                <a:cs typeface="Calibri"/>
              </a:rPr>
              <a:t>2,3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64938" y="5572150"/>
            <a:ext cx="1026794" cy="5803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-1905" algn="ctr">
              <a:lnSpc>
                <a:spcPct val="101699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Я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розглядав </a:t>
            </a:r>
            <a:r>
              <a:rPr sz="1200" spc="-25" dirty="0">
                <a:latin typeface="Calibri"/>
                <a:cs typeface="Calibri"/>
              </a:rPr>
              <a:t>би </a:t>
            </a:r>
            <a:r>
              <a:rPr sz="1200" dirty="0">
                <a:latin typeface="Calibri"/>
                <a:cs typeface="Calibri"/>
              </a:rPr>
              <a:t>лише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роботу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за </a:t>
            </a:r>
            <a:r>
              <a:rPr sz="1200" spc="-10" dirty="0">
                <a:latin typeface="Calibri"/>
                <a:cs typeface="Calibri"/>
              </a:rPr>
              <a:t>наймом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32930" y="5572150"/>
            <a:ext cx="605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Все</a:t>
            </a:r>
            <a:r>
              <a:rPr sz="1200" spc="-20" dirty="0">
                <a:latin typeface="Calibri"/>
                <a:cs typeface="Calibri"/>
              </a:rPr>
              <a:t> одно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90586" y="5572150"/>
            <a:ext cx="10058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Власний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бізнес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970391" y="5572150"/>
            <a:ext cx="558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Відмова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465570" y="389000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6537769" y="3840289"/>
            <a:ext cx="98425" cy="98425"/>
            <a:chOff x="6537769" y="3840289"/>
            <a:chExt cx="98425" cy="98425"/>
          </a:xfrm>
        </p:grpSpPr>
        <p:sp>
          <p:nvSpPr>
            <p:cNvPr id="34" name="object 34"/>
            <p:cNvSpPr/>
            <p:nvPr/>
          </p:nvSpPr>
          <p:spPr>
            <a:xfrm>
              <a:off x="6542531" y="3845052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88392" y="0"/>
                  </a:moveTo>
                  <a:lnTo>
                    <a:pt x="0" y="0"/>
                  </a:lnTo>
                  <a:lnTo>
                    <a:pt x="0" y="88392"/>
                  </a:lnTo>
                  <a:lnTo>
                    <a:pt x="88392" y="88392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542531" y="3845052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88392"/>
                  </a:moveTo>
                  <a:lnTo>
                    <a:pt x="88392" y="88392"/>
                  </a:lnTo>
                  <a:lnTo>
                    <a:pt x="88392" y="0"/>
                  </a:lnTo>
                  <a:lnTo>
                    <a:pt x="0" y="0"/>
                  </a:lnTo>
                  <a:lnTo>
                    <a:pt x="0" y="88392"/>
                  </a:lnTo>
                  <a:close/>
                </a:path>
              </a:pathLst>
            </a:custGeom>
            <a:ln w="952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6" name="object 3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63206" y="3840289"/>
            <a:ext cx="243840" cy="97917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5978144" y="3426967"/>
            <a:ext cx="2773045" cy="551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alibri"/>
                <a:cs typeface="Calibri"/>
              </a:rPr>
              <a:t>Яку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роботу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шукали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(або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шукали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б)?</a:t>
            </a:r>
            <a:endParaRPr sz="1400">
              <a:latin typeface="Calibri"/>
              <a:cs typeface="Calibri"/>
            </a:endParaRPr>
          </a:p>
          <a:p>
            <a:pPr marL="757555">
              <a:lnSpc>
                <a:spcPct val="100000"/>
              </a:lnSpc>
              <a:spcBef>
                <a:spcPts val="1010"/>
              </a:spcBef>
              <a:tabLst>
                <a:tab pos="1654810" algn="l"/>
              </a:tabLst>
            </a:pPr>
            <a:r>
              <a:rPr sz="1200" spc="-10" dirty="0">
                <a:latin typeface="Calibri"/>
                <a:cs typeface="Calibri"/>
              </a:rPr>
              <a:t>Зайняті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Безробітні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7135177" y="1295400"/>
            <a:ext cx="4647565" cy="1790700"/>
            <a:chOff x="7135177" y="1295400"/>
            <a:chExt cx="4647565" cy="1790700"/>
          </a:xfrm>
        </p:grpSpPr>
        <p:sp>
          <p:nvSpPr>
            <p:cNvPr id="39" name="object 39"/>
            <p:cNvSpPr/>
            <p:nvPr/>
          </p:nvSpPr>
          <p:spPr>
            <a:xfrm>
              <a:off x="7371588" y="1295399"/>
              <a:ext cx="3789045" cy="1300480"/>
            </a:xfrm>
            <a:custGeom>
              <a:avLst/>
              <a:gdLst/>
              <a:ahLst/>
              <a:cxnLst/>
              <a:rect l="l" t="t" r="r" b="b"/>
              <a:pathLst>
                <a:path w="3789045" h="1300480">
                  <a:moveTo>
                    <a:pt x="309372" y="164592"/>
                  </a:moveTo>
                  <a:lnTo>
                    <a:pt x="0" y="164592"/>
                  </a:lnTo>
                  <a:lnTo>
                    <a:pt x="0" y="1299972"/>
                  </a:lnTo>
                  <a:lnTo>
                    <a:pt x="309372" y="1299972"/>
                  </a:lnTo>
                  <a:lnTo>
                    <a:pt x="309372" y="164592"/>
                  </a:lnTo>
                  <a:close/>
                </a:path>
                <a:path w="3789045" h="1300480">
                  <a:moveTo>
                    <a:pt x="1469136" y="0"/>
                  </a:moveTo>
                  <a:lnTo>
                    <a:pt x="1159764" y="0"/>
                  </a:lnTo>
                  <a:lnTo>
                    <a:pt x="1159764" y="1299972"/>
                  </a:lnTo>
                  <a:lnTo>
                    <a:pt x="1469136" y="1299972"/>
                  </a:lnTo>
                  <a:lnTo>
                    <a:pt x="1469136" y="0"/>
                  </a:lnTo>
                  <a:close/>
                </a:path>
                <a:path w="3789045" h="1300480">
                  <a:moveTo>
                    <a:pt x="2628900" y="411480"/>
                  </a:moveTo>
                  <a:lnTo>
                    <a:pt x="2319528" y="411480"/>
                  </a:lnTo>
                  <a:lnTo>
                    <a:pt x="2319528" y="1299972"/>
                  </a:lnTo>
                  <a:lnTo>
                    <a:pt x="2628900" y="1299972"/>
                  </a:lnTo>
                  <a:lnTo>
                    <a:pt x="2628900" y="411480"/>
                  </a:lnTo>
                  <a:close/>
                </a:path>
                <a:path w="3789045" h="1300480">
                  <a:moveTo>
                    <a:pt x="3788664" y="281940"/>
                  </a:moveTo>
                  <a:lnTo>
                    <a:pt x="3479292" y="281940"/>
                  </a:lnTo>
                  <a:lnTo>
                    <a:pt x="3479292" y="1299972"/>
                  </a:lnTo>
                  <a:lnTo>
                    <a:pt x="3788664" y="1299972"/>
                  </a:lnTo>
                  <a:lnTo>
                    <a:pt x="3788664" y="28194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758684" y="1517903"/>
              <a:ext cx="3787140" cy="1077595"/>
            </a:xfrm>
            <a:custGeom>
              <a:avLst/>
              <a:gdLst/>
              <a:ahLst/>
              <a:cxnLst/>
              <a:rect l="l" t="t" r="r" b="b"/>
              <a:pathLst>
                <a:path w="3787140" h="1077595">
                  <a:moveTo>
                    <a:pt x="309372" y="0"/>
                  </a:moveTo>
                  <a:lnTo>
                    <a:pt x="0" y="0"/>
                  </a:lnTo>
                  <a:lnTo>
                    <a:pt x="0" y="1077468"/>
                  </a:lnTo>
                  <a:lnTo>
                    <a:pt x="309372" y="1077468"/>
                  </a:lnTo>
                  <a:lnTo>
                    <a:pt x="309372" y="0"/>
                  </a:lnTo>
                  <a:close/>
                </a:path>
                <a:path w="3787140" h="1077595">
                  <a:moveTo>
                    <a:pt x="1469136" y="326136"/>
                  </a:moveTo>
                  <a:lnTo>
                    <a:pt x="1159764" y="326136"/>
                  </a:lnTo>
                  <a:lnTo>
                    <a:pt x="1159764" y="1077468"/>
                  </a:lnTo>
                  <a:lnTo>
                    <a:pt x="1469136" y="1077468"/>
                  </a:lnTo>
                  <a:lnTo>
                    <a:pt x="1469136" y="326136"/>
                  </a:lnTo>
                  <a:close/>
                </a:path>
                <a:path w="3787140" h="1077595">
                  <a:moveTo>
                    <a:pt x="2627376" y="295656"/>
                  </a:moveTo>
                  <a:lnTo>
                    <a:pt x="2318004" y="295656"/>
                  </a:lnTo>
                  <a:lnTo>
                    <a:pt x="2318004" y="1077468"/>
                  </a:lnTo>
                  <a:lnTo>
                    <a:pt x="2627376" y="1077468"/>
                  </a:lnTo>
                  <a:lnTo>
                    <a:pt x="2627376" y="295656"/>
                  </a:lnTo>
                  <a:close/>
                </a:path>
                <a:path w="3787140" h="1077595">
                  <a:moveTo>
                    <a:pt x="3787140" y="501396"/>
                  </a:moveTo>
                  <a:lnTo>
                    <a:pt x="3477768" y="501396"/>
                  </a:lnTo>
                  <a:lnTo>
                    <a:pt x="3477768" y="1077468"/>
                  </a:lnTo>
                  <a:lnTo>
                    <a:pt x="3787140" y="1077468"/>
                  </a:lnTo>
                  <a:lnTo>
                    <a:pt x="3787140" y="501396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139940" y="2595372"/>
              <a:ext cx="4638040" cy="490855"/>
            </a:xfrm>
            <a:custGeom>
              <a:avLst/>
              <a:gdLst/>
              <a:ahLst/>
              <a:cxnLst/>
              <a:rect l="l" t="t" r="r" b="b"/>
              <a:pathLst>
                <a:path w="4638040" h="490855">
                  <a:moveTo>
                    <a:pt x="0" y="0"/>
                  </a:moveTo>
                  <a:lnTo>
                    <a:pt x="4637532" y="0"/>
                  </a:lnTo>
                </a:path>
                <a:path w="4638040" h="490855">
                  <a:moveTo>
                    <a:pt x="0" y="0"/>
                  </a:moveTo>
                  <a:lnTo>
                    <a:pt x="0" y="245363"/>
                  </a:lnTo>
                </a:path>
                <a:path w="4638040" h="490855">
                  <a:moveTo>
                    <a:pt x="2319528" y="0"/>
                  </a:moveTo>
                  <a:lnTo>
                    <a:pt x="2319528" y="245363"/>
                  </a:lnTo>
                </a:path>
                <a:path w="4638040" h="490855">
                  <a:moveTo>
                    <a:pt x="4637532" y="0"/>
                  </a:moveTo>
                  <a:lnTo>
                    <a:pt x="4637532" y="245363"/>
                  </a:lnTo>
                </a:path>
                <a:path w="4638040" h="490855">
                  <a:moveTo>
                    <a:pt x="0" y="245363"/>
                  </a:moveTo>
                  <a:lnTo>
                    <a:pt x="0" y="490727"/>
                  </a:lnTo>
                </a:path>
                <a:path w="4638040" h="490855">
                  <a:moveTo>
                    <a:pt x="2319528" y="245363"/>
                  </a:moveTo>
                  <a:lnTo>
                    <a:pt x="2319528" y="490727"/>
                  </a:lnTo>
                </a:path>
                <a:path w="4638040" h="490855">
                  <a:moveTo>
                    <a:pt x="4637532" y="245363"/>
                  </a:moveTo>
                  <a:lnTo>
                    <a:pt x="4637532" y="490727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098918" y="1175385"/>
            <a:ext cx="345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18055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465944" y="1408556"/>
            <a:ext cx="345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14135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0832718" y="1346708"/>
            <a:ext cx="345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16187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740142" y="1287272"/>
            <a:ext cx="345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17132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899906" y="1613408"/>
            <a:ext cx="345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11951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059416" y="1583562"/>
            <a:ext cx="345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12423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251183" y="1788667"/>
            <a:ext cx="2819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9165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314056" y="2658236"/>
            <a:ext cx="1969770" cy="4229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95"/>
              </a:spcBef>
              <a:tabLst>
                <a:tab pos="1353820" algn="l"/>
              </a:tabLst>
            </a:pPr>
            <a:r>
              <a:rPr sz="1000" spc="-10" dirty="0">
                <a:latin typeface="Calibri"/>
                <a:cs typeface="Calibri"/>
              </a:rPr>
              <a:t>Безробітні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-10" dirty="0">
                <a:latin typeface="Calibri"/>
                <a:cs typeface="Calibri"/>
              </a:rPr>
              <a:t>Зайняті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000" dirty="0">
                <a:latin typeface="Calibri"/>
                <a:cs typeface="Calibri"/>
              </a:rPr>
              <a:t>Зарплата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(виплачувана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або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цільова)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616567" y="2658236"/>
            <a:ext cx="2005964" cy="4229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95"/>
              </a:spcBef>
              <a:tabLst>
                <a:tab pos="1370965" algn="l"/>
              </a:tabLst>
            </a:pPr>
            <a:r>
              <a:rPr sz="1000" spc="-10" dirty="0">
                <a:latin typeface="Calibri"/>
                <a:cs typeface="Calibri"/>
              </a:rPr>
              <a:t>Безробітні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-10" dirty="0">
                <a:latin typeface="Calibri"/>
                <a:cs typeface="Calibri"/>
              </a:rPr>
              <a:t>Зайняті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000" dirty="0">
                <a:latin typeface="Calibri"/>
                <a:cs typeface="Calibri"/>
              </a:rPr>
              <a:t>Порога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заробітна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плата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(байдужості)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8497823" y="72237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549383" y="72237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AE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8513191" y="304038"/>
            <a:ext cx="1974850" cy="938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Фінансові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вподобання</a:t>
            </a:r>
            <a:endParaRPr sz="1400">
              <a:latin typeface="Calibri"/>
              <a:cs typeface="Calibri"/>
            </a:endParaRPr>
          </a:p>
          <a:p>
            <a:pPr marL="95250">
              <a:lnSpc>
                <a:spcPct val="100000"/>
              </a:lnSpc>
              <a:spcBef>
                <a:spcPts val="1025"/>
              </a:spcBef>
              <a:tabLst>
                <a:tab pos="1146810" algn="l"/>
              </a:tabLst>
            </a:pPr>
            <a:r>
              <a:rPr sz="1100" dirty="0">
                <a:latin typeface="Calibri"/>
                <a:cs typeface="Calibri"/>
              </a:rPr>
              <a:t>Среднее,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грн</a:t>
            </a:r>
            <a:r>
              <a:rPr sz="1100" dirty="0">
                <a:latin typeface="Calibri"/>
                <a:cs typeface="Calibri"/>
              </a:rPr>
              <a:t>	Медиана,</a:t>
            </a:r>
            <a:r>
              <a:rPr sz="1100" spc="-25" dirty="0">
                <a:latin typeface="Calibri"/>
                <a:cs typeface="Calibri"/>
              </a:rPr>
              <a:t> грн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20666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2988373" y="1709927"/>
            <a:ext cx="2027555" cy="2138680"/>
            <a:chOff x="2988373" y="1709927"/>
            <a:chExt cx="2027555" cy="2138680"/>
          </a:xfrm>
        </p:grpSpPr>
        <p:sp>
          <p:nvSpPr>
            <p:cNvPr id="55" name="object 55"/>
            <p:cNvSpPr/>
            <p:nvPr/>
          </p:nvSpPr>
          <p:spPr>
            <a:xfrm>
              <a:off x="2993136" y="1994915"/>
              <a:ext cx="1792605" cy="1746885"/>
            </a:xfrm>
            <a:custGeom>
              <a:avLst/>
              <a:gdLst/>
              <a:ahLst/>
              <a:cxnLst/>
              <a:rect l="l" t="t" r="r" b="b"/>
              <a:pathLst>
                <a:path w="1792604" h="1746885">
                  <a:moveTo>
                    <a:pt x="175260" y="1068324"/>
                  </a:moveTo>
                  <a:lnTo>
                    <a:pt x="0" y="1068324"/>
                  </a:lnTo>
                  <a:lnTo>
                    <a:pt x="0" y="1211580"/>
                  </a:lnTo>
                  <a:lnTo>
                    <a:pt x="175260" y="1211580"/>
                  </a:lnTo>
                  <a:lnTo>
                    <a:pt x="175260" y="1068324"/>
                  </a:lnTo>
                  <a:close/>
                </a:path>
                <a:path w="1792604" h="1746885">
                  <a:moveTo>
                    <a:pt x="307848" y="1603248"/>
                  </a:moveTo>
                  <a:lnTo>
                    <a:pt x="0" y="1603248"/>
                  </a:lnTo>
                  <a:lnTo>
                    <a:pt x="0" y="1746504"/>
                  </a:lnTo>
                  <a:lnTo>
                    <a:pt x="307848" y="1746504"/>
                  </a:lnTo>
                  <a:lnTo>
                    <a:pt x="307848" y="1603248"/>
                  </a:lnTo>
                  <a:close/>
                </a:path>
                <a:path w="1792604" h="1746885">
                  <a:moveTo>
                    <a:pt x="556260" y="534924"/>
                  </a:moveTo>
                  <a:lnTo>
                    <a:pt x="0" y="534924"/>
                  </a:lnTo>
                  <a:lnTo>
                    <a:pt x="0" y="676656"/>
                  </a:lnTo>
                  <a:lnTo>
                    <a:pt x="556260" y="676656"/>
                  </a:lnTo>
                  <a:lnTo>
                    <a:pt x="556260" y="534924"/>
                  </a:lnTo>
                  <a:close/>
                </a:path>
                <a:path w="1792604" h="1746885">
                  <a:moveTo>
                    <a:pt x="1792224" y="0"/>
                  </a:moveTo>
                  <a:lnTo>
                    <a:pt x="0" y="0"/>
                  </a:lnTo>
                  <a:lnTo>
                    <a:pt x="0" y="141732"/>
                  </a:lnTo>
                  <a:lnTo>
                    <a:pt x="1792224" y="141732"/>
                  </a:lnTo>
                  <a:lnTo>
                    <a:pt x="179222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993136" y="1816607"/>
              <a:ext cx="2022475" cy="1746885"/>
            </a:xfrm>
            <a:custGeom>
              <a:avLst/>
              <a:gdLst/>
              <a:ahLst/>
              <a:cxnLst/>
              <a:rect l="l" t="t" r="r" b="b"/>
              <a:pathLst>
                <a:path w="2022475" h="1746885">
                  <a:moveTo>
                    <a:pt x="679704" y="1603248"/>
                  </a:moveTo>
                  <a:lnTo>
                    <a:pt x="0" y="1603248"/>
                  </a:lnTo>
                  <a:lnTo>
                    <a:pt x="0" y="1746504"/>
                  </a:lnTo>
                  <a:lnTo>
                    <a:pt x="679704" y="1746504"/>
                  </a:lnTo>
                  <a:lnTo>
                    <a:pt x="679704" y="1603248"/>
                  </a:lnTo>
                  <a:close/>
                </a:path>
                <a:path w="2022475" h="1746885">
                  <a:moveTo>
                    <a:pt x="1437132" y="1069848"/>
                  </a:moveTo>
                  <a:lnTo>
                    <a:pt x="0" y="1069848"/>
                  </a:lnTo>
                  <a:lnTo>
                    <a:pt x="0" y="1211580"/>
                  </a:lnTo>
                  <a:lnTo>
                    <a:pt x="1437132" y="1211580"/>
                  </a:lnTo>
                  <a:lnTo>
                    <a:pt x="1437132" y="1069848"/>
                  </a:lnTo>
                  <a:close/>
                </a:path>
                <a:path w="2022475" h="1746885">
                  <a:moveTo>
                    <a:pt x="1751076" y="534924"/>
                  </a:moveTo>
                  <a:lnTo>
                    <a:pt x="0" y="534924"/>
                  </a:lnTo>
                  <a:lnTo>
                    <a:pt x="0" y="676656"/>
                  </a:lnTo>
                  <a:lnTo>
                    <a:pt x="1751076" y="676656"/>
                  </a:lnTo>
                  <a:lnTo>
                    <a:pt x="1751076" y="534924"/>
                  </a:lnTo>
                  <a:close/>
                </a:path>
                <a:path w="2022475" h="1746885">
                  <a:moveTo>
                    <a:pt x="2022348" y="0"/>
                  </a:moveTo>
                  <a:lnTo>
                    <a:pt x="0" y="0"/>
                  </a:lnTo>
                  <a:lnTo>
                    <a:pt x="0" y="141732"/>
                  </a:lnTo>
                  <a:lnTo>
                    <a:pt x="2022348" y="141732"/>
                  </a:lnTo>
                  <a:lnTo>
                    <a:pt x="202234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993135" y="1709927"/>
              <a:ext cx="0" cy="2138680"/>
            </a:xfrm>
            <a:custGeom>
              <a:avLst/>
              <a:gdLst/>
              <a:ahLst/>
              <a:cxnLst/>
              <a:rect l="l" t="t" r="r" b="b"/>
              <a:pathLst>
                <a:path h="2138679">
                  <a:moveTo>
                    <a:pt x="0" y="213817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3364229" y="3565016"/>
            <a:ext cx="2032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5" dirty="0">
                <a:latin typeface="Calibri"/>
                <a:cs typeface="Calibri"/>
              </a:rPr>
              <a:t>9,2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231007" y="3030474"/>
            <a:ext cx="2032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5" dirty="0">
                <a:latin typeface="Calibri"/>
                <a:cs typeface="Calibri"/>
              </a:rPr>
              <a:t>5,2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611117" y="2495245"/>
            <a:ext cx="27495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16,6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847590" y="1960880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53,5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734180" y="3387089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20,3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491609" y="2852166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42,9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806188" y="2317495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52,3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077459" y="1782572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60,4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121155" y="3366896"/>
            <a:ext cx="1743710" cy="3943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76580" marR="5080" indent="-563880">
              <a:lnSpc>
                <a:spcPct val="101699"/>
              </a:lnSpc>
              <a:spcBef>
                <a:spcPts val="75"/>
              </a:spcBef>
            </a:pPr>
            <a:r>
              <a:rPr sz="1200" spc="-10" dirty="0">
                <a:latin typeface="Calibri"/>
                <a:cs typeface="Calibri"/>
              </a:rPr>
              <a:t>Звертавсядо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роботодавців особисто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94663" y="2924632"/>
            <a:ext cx="187134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Шукав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роботу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соцмережах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049527" y="2297429"/>
            <a:ext cx="1814195" cy="3943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75640" marR="5080" indent="-662940">
              <a:lnSpc>
                <a:spcPct val="101699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З</a:t>
            </a:r>
            <a:r>
              <a:rPr sz="1200" spc="-10" dirty="0">
                <a:latin typeface="Calibri"/>
                <a:cs typeface="Calibri"/>
              </a:rPr>
              <a:t> допомогою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сайтів</a:t>
            </a:r>
            <a:r>
              <a:rPr sz="1200" spc="-10" dirty="0">
                <a:latin typeface="Calibri"/>
                <a:cs typeface="Calibri"/>
              </a:rPr>
              <a:t> пошуку роботи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912620" y="1409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197351" y="1409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734669" y="1004392"/>
            <a:ext cx="3895090" cy="11525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79248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latin typeface="Calibri"/>
                <a:cs typeface="Calibri"/>
              </a:rPr>
              <a:t>Способи</a:t>
            </a:r>
            <a:r>
              <a:rPr sz="1300" b="1" spc="2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пошуку</a:t>
            </a:r>
            <a:r>
              <a:rPr sz="1300" b="1" spc="3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роботи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та</a:t>
            </a:r>
            <a:r>
              <a:rPr sz="1300" b="1" spc="3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їх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ефективність</a:t>
            </a:r>
            <a:endParaRPr sz="1300">
              <a:latin typeface="Calibri"/>
              <a:cs typeface="Calibri"/>
            </a:endParaRPr>
          </a:p>
          <a:p>
            <a:pPr marL="1287780">
              <a:lnSpc>
                <a:spcPct val="100000"/>
              </a:lnSpc>
              <a:spcBef>
                <a:spcPts val="1019"/>
              </a:spcBef>
              <a:tabLst>
                <a:tab pos="2573020" algn="l"/>
              </a:tabLst>
            </a:pPr>
            <a:r>
              <a:rPr sz="1100" dirty="0">
                <a:latin typeface="Calibri"/>
                <a:cs typeface="Calibri"/>
              </a:rPr>
              <a:t>Шукають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роботу</a:t>
            </a:r>
            <a:r>
              <a:rPr sz="1100" dirty="0">
                <a:latin typeface="Calibri"/>
                <a:cs typeface="Calibri"/>
              </a:rPr>
              <a:t>	Знайшли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роботу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Звернувся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до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знайомих,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родичів</a:t>
            </a:r>
            <a:endParaRPr sz="1200">
              <a:latin typeface="Calibri"/>
              <a:cs typeface="Calibri"/>
            </a:endParaRPr>
          </a:p>
          <a:p>
            <a:pPr marL="6096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тощо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з</a:t>
            </a:r>
            <a:r>
              <a:rPr sz="1200" spc="-10" dirty="0">
                <a:latin typeface="Calibri"/>
                <a:cs typeface="Calibri"/>
              </a:rPr>
              <a:t> проханням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підказати </a:t>
            </a:r>
            <a:r>
              <a:rPr sz="1200" spc="-25" dirty="0">
                <a:latin typeface="Calibri"/>
                <a:cs typeface="Calibri"/>
              </a:rPr>
              <a:t>і…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7699" y="200660"/>
            <a:ext cx="5330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E5496"/>
                </a:solidFill>
              </a:rPr>
              <a:t>ПОТРЕБИ</a:t>
            </a:r>
            <a:r>
              <a:rPr spc="-60" dirty="0">
                <a:solidFill>
                  <a:srgbClr val="2E5496"/>
                </a:solidFill>
              </a:rPr>
              <a:t> </a:t>
            </a:r>
            <a:r>
              <a:rPr dirty="0">
                <a:solidFill>
                  <a:srgbClr val="2E5496"/>
                </a:solidFill>
              </a:rPr>
              <a:t>БЕЗРОБІТНИХ</a:t>
            </a:r>
            <a:r>
              <a:rPr spc="-80" dirty="0">
                <a:solidFill>
                  <a:srgbClr val="2E5496"/>
                </a:solidFill>
              </a:rPr>
              <a:t> </a:t>
            </a:r>
            <a:r>
              <a:rPr dirty="0">
                <a:solidFill>
                  <a:srgbClr val="2E5496"/>
                </a:solidFill>
              </a:rPr>
              <a:t>У</a:t>
            </a:r>
            <a:r>
              <a:rPr spc="-90" dirty="0">
                <a:solidFill>
                  <a:srgbClr val="2E5496"/>
                </a:solidFill>
              </a:rPr>
              <a:t> </a:t>
            </a:r>
            <a:r>
              <a:rPr spc="-10" dirty="0">
                <a:solidFill>
                  <a:srgbClr val="2E5496"/>
                </a:solidFill>
              </a:rPr>
              <a:t>ДОПОМОЗІ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7624" y="6410350"/>
            <a:ext cx="850011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Загальнодержавне статистичне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вибіркове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обстеження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соціально-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економічного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стану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домогосподарств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(ОСЕСД),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грудень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2023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-</a:t>
            </a:r>
            <a:r>
              <a:rPr sz="1000" spc="-4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лютий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2024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р</a:t>
            </a:r>
            <a:r>
              <a:rPr sz="1000" i="1" dirty="0">
                <a:latin typeface="Calibri"/>
                <a:cs typeface="Calibri"/>
              </a:rPr>
              <a:t>.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(</a:t>
            </a:r>
            <a:r>
              <a:rPr sz="1000" dirty="0">
                <a:latin typeface="Calibri"/>
                <a:cs typeface="Calibri"/>
              </a:rPr>
              <a:t>результати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є</a:t>
            </a:r>
            <a:r>
              <a:rPr sz="1000" dirty="0">
                <a:latin typeface="Calibri"/>
                <a:cs typeface="Calibri"/>
              </a:rPr>
              <a:t> надійно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співставними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з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вибірковими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обстеженнями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Держстату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України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умов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життя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домогосподарств та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робочої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сили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428797" y="1915667"/>
            <a:ext cx="2000250" cy="4175760"/>
            <a:chOff x="9428797" y="1915667"/>
            <a:chExt cx="2000250" cy="4175760"/>
          </a:xfrm>
        </p:grpSpPr>
        <p:sp>
          <p:nvSpPr>
            <p:cNvPr id="5" name="object 5"/>
            <p:cNvSpPr/>
            <p:nvPr/>
          </p:nvSpPr>
          <p:spPr>
            <a:xfrm>
              <a:off x="9433560" y="2007107"/>
              <a:ext cx="1995170" cy="3374390"/>
            </a:xfrm>
            <a:custGeom>
              <a:avLst/>
              <a:gdLst/>
              <a:ahLst/>
              <a:cxnLst/>
              <a:rect l="l" t="t" r="r" b="b"/>
              <a:pathLst>
                <a:path w="1995170" h="3374390">
                  <a:moveTo>
                    <a:pt x="455676" y="3249168"/>
                  </a:moveTo>
                  <a:lnTo>
                    <a:pt x="0" y="3249168"/>
                  </a:lnTo>
                  <a:lnTo>
                    <a:pt x="0" y="3374136"/>
                  </a:lnTo>
                  <a:lnTo>
                    <a:pt x="455676" y="3374136"/>
                  </a:lnTo>
                  <a:lnTo>
                    <a:pt x="455676" y="3249168"/>
                  </a:lnTo>
                  <a:close/>
                </a:path>
                <a:path w="1995170" h="3374390">
                  <a:moveTo>
                    <a:pt x="643128" y="2321052"/>
                  </a:moveTo>
                  <a:lnTo>
                    <a:pt x="0" y="2321052"/>
                  </a:lnTo>
                  <a:lnTo>
                    <a:pt x="0" y="2444496"/>
                  </a:lnTo>
                  <a:lnTo>
                    <a:pt x="643128" y="2444496"/>
                  </a:lnTo>
                  <a:lnTo>
                    <a:pt x="643128" y="2321052"/>
                  </a:lnTo>
                  <a:close/>
                </a:path>
                <a:path w="1995170" h="3374390">
                  <a:moveTo>
                    <a:pt x="806196" y="1857756"/>
                  </a:moveTo>
                  <a:lnTo>
                    <a:pt x="0" y="1857756"/>
                  </a:lnTo>
                  <a:lnTo>
                    <a:pt x="0" y="1981200"/>
                  </a:lnTo>
                  <a:lnTo>
                    <a:pt x="806196" y="1981200"/>
                  </a:lnTo>
                  <a:lnTo>
                    <a:pt x="806196" y="1857756"/>
                  </a:lnTo>
                  <a:close/>
                </a:path>
                <a:path w="1995170" h="3374390">
                  <a:moveTo>
                    <a:pt x="1153668" y="1392936"/>
                  </a:moveTo>
                  <a:lnTo>
                    <a:pt x="0" y="1392936"/>
                  </a:lnTo>
                  <a:lnTo>
                    <a:pt x="0" y="1516380"/>
                  </a:lnTo>
                  <a:lnTo>
                    <a:pt x="1153668" y="1516380"/>
                  </a:lnTo>
                  <a:lnTo>
                    <a:pt x="1153668" y="1392936"/>
                  </a:lnTo>
                  <a:close/>
                </a:path>
                <a:path w="1995170" h="3374390">
                  <a:moveTo>
                    <a:pt x="1176528" y="929640"/>
                  </a:moveTo>
                  <a:lnTo>
                    <a:pt x="0" y="929640"/>
                  </a:lnTo>
                  <a:lnTo>
                    <a:pt x="0" y="1053084"/>
                  </a:lnTo>
                  <a:lnTo>
                    <a:pt x="1176528" y="1053084"/>
                  </a:lnTo>
                  <a:lnTo>
                    <a:pt x="1176528" y="929640"/>
                  </a:lnTo>
                  <a:close/>
                </a:path>
                <a:path w="1995170" h="3374390">
                  <a:moveTo>
                    <a:pt x="1336548" y="464820"/>
                  </a:moveTo>
                  <a:lnTo>
                    <a:pt x="0" y="464820"/>
                  </a:lnTo>
                  <a:lnTo>
                    <a:pt x="0" y="588264"/>
                  </a:lnTo>
                  <a:lnTo>
                    <a:pt x="1336548" y="588264"/>
                  </a:lnTo>
                  <a:lnTo>
                    <a:pt x="1336548" y="464820"/>
                  </a:lnTo>
                  <a:close/>
                </a:path>
                <a:path w="1995170" h="3374390">
                  <a:moveTo>
                    <a:pt x="1994916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994916" y="124968"/>
                  </a:lnTo>
                  <a:lnTo>
                    <a:pt x="199491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433559" y="1915667"/>
              <a:ext cx="0" cy="4175760"/>
            </a:xfrm>
            <a:custGeom>
              <a:avLst/>
              <a:gdLst/>
              <a:ahLst/>
              <a:cxnLst/>
              <a:rect l="l" t="t" r="r" b="b"/>
              <a:pathLst>
                <a:path h="4175760">
                  <a:moveTo>
                    <a:pt x="0" y="41757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312143" y="2111197"/>
            <a:ext cx="29654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Calibri"/>
                <a:cs typeface="Calibri"/>
              </a:rPr>
              <a:t>57,7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9428797" y="1915667"/>
          <a:ext cx="1816097" cy="40835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9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4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67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140"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30"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995">
                <a:tc gridSpan="8">
                  <a:txBody>
                    <a:bodyPr/>
                    <a:lstStyle/>
                    <a:p>
                      <a:pPr marR="123189" algn="r">
                        <a:lnSpc>
                          <a:spcPts val="1425"/>
                        </a:lnSpc>
                        <a:spcBef>
                          <a:spcPts val="1165"/>
                        </a:spcBef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42,6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858585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189"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869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37,8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485">
                <a:tc gridSpan="8">
                  <a:txBody>
                    <a:bodyPr/>
                    <a:lstStyle/>
                    <a:p>
                      <a:pPr marR="283845" algn="r">
                        <a:lnSpc>
                          <a:spcPts val="1295"/>
                        </a:lnSpc>
                        <a:spcBef>
                          <a:spcPts val="1160"/>
                        </a:spcBef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37,4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7320" marB="0">
                    <a:lnL w="9525">
                      <a:solidFill>
                        <a:srgbClr val="858585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43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6200">
                        <a:lnSpc>
                          <a:spcPts val="99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35,6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20">
                <a:tc gridSpan="8">
                  <a:txBody>
                    <a:bodyPr/>
                    <a:lstStyle/>
                    <a:p>
                      <a:pPr marR="306705" algn="r">
                        <a:lnSpc>
                          <a:spcPts val="1295"/>
                        </a:lnSpc>
                        <a:spcBef>
                          <a:spcPts val="1165"/>
                        </a:spcBef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36,7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858585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06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75565">
                        <a:lnSpc>
                          <a:spcPts val="100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27,5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 gridSpan="8">
                  <a:txBody>
                    <a:bodyPr/>
                    <a:lstStyle/>
                    <a:p>
                      <a:pPr marL="219710" algn="ctr">
                        <a:lnSpc>
                          <a:spcPts val="1415"/>
                        </a:lnSpc>
                        <a:spcBef>
                          <a:spcPts val="1160"/>
                        </a:spcBef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25,7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7320" marB="0">
                    <a:lnL w="9525">
                      <a:solidFill>
                        <a:srgbClr val="858585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3189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76200">
                        <a:lnSpc>
                          <a:spcPts val="869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22,5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5120">
                <a:tc gridSpan="8">
                  <a:txBody>
                    <a:bodyPr/>
                    <a:lstStyle/>
                    <a:p>
                      <a:pPr marR="99060" algn="ctr">
                        <a:lnSpc>
                          <a:spcPts val="1295"/>
                        </a:lnSpc>
                        <a:spcBef>
                          <a:spcPts val="1170"/>
                        </a:spcBef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20,5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858585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906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73025">
                        <a:lnSpc>
                          <a:spcPts val="100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18,1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5420"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43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gridSpan="6">
                  <a:txBody>
                    <a:bodyPr/>
                    <a:lstStyle/>
                    <a:p>
                      <a:pPr marL="92075">
                        <a:lnSpc>
                          <a:spcPts val="103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16,7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6835">
                        <a:lnSpc>
                          <a:spcPts val="1055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16,2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43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5755">
                <a:tc gridSpan="8">
                  <a:txBody>
                    <a:bodyPr/>
                    <a:lstStyle/>
                    <a:p>
                      <a:pPr marL="532130">
                        <a:lnSpc>
                          <a:spcPts val="1295"/>
                        </a:lnSpc>
                        <a:spcBef>
                          <a:spcPts val="1170"/>
                        </a:spcBef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14,5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858585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6FAC46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67945">
                        <a:lnSpc>
                          <a:spcPts val="99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10,9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5420"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4455">
                        <a:lnSpc>
                          <a:spcPts val="99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11,4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97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58585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78740">
                        <a:lnSpc>
                          <a:spcPts val="1005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18,3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1452986" y="1956942"/>
            <a:ext cx="296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Calibri"/>
                <a:cs typeface="Calibri"/>
              </a:rPr>
              <a:t>63,5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73439" y="5739790"/>
            <a:ext cx="331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Calibri"/>
                <a:cs typeface="Calibri"/>
              </a:rPr>
              <a:t>Інше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73493" y="5275579"/>
            <a:ext cx="19316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Послуги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догляду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за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дітьми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45654" y="4718050"/>
            <a:ext cx="1658620" cy="3943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1775" marR="5080" indent="-219710">
              <a:lnSpc>
                <a:spcPct val="101699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Юридична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допомога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при </a:t>
            </a:r>
            <a:r>
              <a:rPr sz="1200" spc="-10" dirty="0">
                <a:latin typeface="Calibri"/>
                <a:cs typeface="Calibri"/>
              </a:rPr>
              <a:t>працевлаштуванні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16826" y="4346524"/>
            <a:ext cx="218884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Стабілізація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психологічного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стану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668511" y="1603247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19">
                <a:moveTo>
                  <a:pt x="83820" y="0"/>
                </a:moveTo>
                <a:lnTo>
                  <a:pt x="0" y="0"/>
                </a:lnTo>
                <a:lnTo>
                  <a:pt x="0" y="83820"/>
                </a:lnTo>
                <a:lnTo>
                  <a:pt x="83820" y="83820"/>
                </a:lnTo>
                <a:lnTo>
                  <a:pt x="8382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610343" y="1603247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19">
                <a:moveTo>
                  <a:pt x="83820" y="0"/>
                </a:moveTo>
                <a:lnTo>
                  <a:pt x="0" y="0"/>
                </a:lnTo>
                <a:lnTo>
                  <a:pt x="0" y="83820"/>
                </a:lnTo>
                <a:lnTo>
                  <a:pt x="83820" y="83820"/>
                </a:lnTo>
                <a:lnTo>
                  <a:pt x="838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129653" y="1174749"/>
            <a:ext cx="3804285" cy="3009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65810">
              <a:lnSpc>
                <a:spcPct val="100000"/>
              </a:lnSpc>
              <a:spcBef>
                <a:spcPts val="90"/>
              </a:spcBef>
            </a:pPr>
            <a:r>
              <a:rPr sz="1450" b="1" dirty="0">
                <a:latin typeface="Calibri"/>
                <a:cs typeface="Calibri"/>
              </a:rPr>
              <a:t>Щоб</a:t>
            </a:r>
            <a:r>
              <a:rPr sz="1450" b="1" spc="-55" dirty="0">
                <a:latin typeface="Calibri"/>
                <a:cs typeface="Calibri"/>
              </a:rPr>
              <a:t> </a:t>
            </a:r>
            <a:r>
              <a:rPr sz="1450" b="1" spc="-10" dirty="0">
                <a:latin typeface="Calibri"/>
                <a:cs typeface="Calibri"/>
              </a:rPr>
              <a:t>змогло</a:t>
            </a:r>
            <a:r>
              <a:rPr sz="1450" b="1" spc="-60" dirty="0">
                <a:latin typeface="Calibri"/>
                <a:cs typeface="Calibri"/>
              </a:rPr>
              <a:t> </a:t>
            </a:r>
            <a:r>
              <a:rPr sz="1450" b="1" spc="-10" dirty="0">
                <a:latin typeface="Calibri"/>
                <a:cs typeface="Calibri"/>
              </a:rPr>
              <a:t>полегшити</a:t>
            </a:r>
            <a:r>
              <a:rPr sz="1450" b="1" spc="-60" dirty="0">
                <a:latin typeface="Calibri"/>
                <a:cs typeface="Calibri"/>
              </a:rPr>
              <a:t> </a:t>
            </a:r>
            <a:r>
              <a:rPr sz="1450" b="1" dirty="0">
                <a:latin typeface="Calibri"/>
                <a:cs typeface="Calibri"/>
              </a:rPr>
              <a:t>пошук</a:t>
            </a:r>
            <a:r>
              <a:rPr sz="1450" b="1" spc="-65" dirty="0">
                <a:latin typeface="Calibri"/>
                <a:cs typeface="Calibri"/>
              </a:rPr>
              <a:t> </a:t>
            </a:r>
            <a:r>
              <a:rPr sz="1450" b="1" spc="-10" dirty="0">
                <a:latin typeface="Calibri"/>
                <a:cs typeface="Calibri"/>
              </a:rPr>
              <a:t>роботи</a:t>
            </a:r>
            <a:endParaRPr sz="1450">
              <a:latin typeface="Calibri"/>
              <a:cs typeface="Calibri"/>
            </a:endParaRPr>
          </a:p>
          <a:p>
            <a:pPr marL="1661160">
              <a:lnSpc>
                <a:spcPct val="100000"/>
              </a:lnSpc>
              <a:spcBef>
                <a:spcPts val="1015"/>
              </a:spcBef>
              <a:tabLst>
                <a:tab pos="2601595" algn="l"/>
              </a:tabLst>
            </a:pPr>
            <a:r>
              <a:rPr sz="1200" spc="-10" dirty="0">
                <a:latin typeface="Calibri"/>
                <a:cs typeface="Calibri"/>
              </a:rPr>
              <a:t>Безробітні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Зайняті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200">
              <a:latin typeface="Calibri"/>
              <a:cs typeface="Calibri"/>
            </a:endParaRPr>
          </a:p>
          <a:p>
            <a:pPr marL="833755" marR="1635125" indent="-300355">
              <a:lnSpc>
                <a:spcPct val="101699"/>
              </a:lnSpc>
              <a:spcBef>
                <a:spcPts val="5"/>
              </a:spcBef>
            </a:pPr>
            <a:r>
              <a:rPr sz="1200" spc="-10" dirty="0">
                <a:latin typeface="Calibri"/>
                <a:cs typeface="Calibri"/>
              </a:rPr>
              <a:t>Допомога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з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контактами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60" dirty="0">
                <a:latin typeface="Calibri"/>
                <a:cs typeface="Calibri"/>
              </a:rPr>
              <a:t>з </a:t>
            </a:r>
            <a:r>
              <a:rPr sz="1200" spc="-10" dirty="0">
                <a:latin typeface="Calibri"/>
                <a:cs typeface="Calibri"/>
              </a:rPr>
              <a:t>роботодавцями</a:t>
            </a:r>
            <a:endParaRPr sz="1200">
              <a:latin typeface="Calibri"/>
              <a:cs typeface="Calibri"/>
            </a:endParaRPr>
          </a:p>
          <a:p>
            <a:pPr marL="487045" marR="1635125" indent="-111760">
              <a:lnSpc>
                <a:spcPct val="101699"/>
              </a:lnSpc>
              <a:spcBef>
                <a:spcPts val="725"/>
              </a:spcBef>
            </a:pPr>
            <a:r>
              <a:rPr sz="1200" spc="-10" dirty="0">
                <a:latin typeface="Calibri"/>
                <a:cs typeface="Calibri"/>
              </a:rPr>
              <a:t>Допомога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з </a:t>
            </a:r>
            <a:r>
              <a:rPr sz="1200" spc="-10" dirty="0">
                <a:latin typeface="Calibri"/>
                <a:cs typeface="Calibri"/>
              </a:rPr>
              <a:t>транспортними </a:t>
            </a:r>
            <a:r>
              <a:rPr sz="1200" dirty="0">
                <a:latin typeface="Calibri"/>
                <a:cs typeface="Calibri"/>
              </a:rPr>
              <a:t>витратами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та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переїздом</a:t>
            </a:r>
            <a:endParaRPr sz="1200">
              <a:latin typeface="Calibri"/>
              <a:cs typeface="Calibri"/>
            </a:endParaRPr>
          </a:p>
          <a:p>
            <a:pPr marL="665480" marR="1634489" indent="-602615">
              <a:lnSpc>
                <a:spcPct val="101699"/>
              </a:lnSpc>
              <a:spcBef>
                <a:spcPts val="725"/>
              </a:spcBef>
            </a:pPr>
            <a:r>
              <a:rPr sz="1200" spc="-10" dirty="0">
                <a:latin typeface="Calibri"/>
                <a:cs typeface="Calibri"/>
              </a:rPr>
              <a:t>Пристосування</a:t>
            </a:r>
            <a:r>
              <a:rPr sz="1200" dirty="0">
                <a:latin typeface="Calibri"/>
                <a:cs typeface="Calibri"/>
              </a:rPr>
              <a:t> умов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роботи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для </a:t>
            </a:r>
            <a:r>
              <a:rPr sz="1200" dirty="0">
                <a:latin typeface="Calibri"/>
                <a:cs typeface="Calibri"/>
              </a:rPr>
              <a:t>моїх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фізичних</a:t>
            </a:r>
            <a:endParaRPr sz="1200">
              <a:latin typeface="Calibri"/>
              <a:cs typeface="Calibri"/>
            </a:endParaRPr>
          </a:p>
          <a:p>
            <a:pPr marL="402590" marR="1634489" indent="-161925">
              <a:lnSpc>
                <a:spcPct val="101699"/>
              </a:lnSpc>
              <a:spcBef>
                <a:spcPts val="730"/>
              </a:spcBef>
            </a:pPr>
            <a:r>
              <a:rPr sz="1200" spc="-10" dirty="0">
                <a:latin typeface="Calibri"/>
                <a:cs typeface="Calibri"/>
              </a:rPr>
              <a:t>Можливість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участі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заходах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з </a:t>
            </a:r>
            <a:r>
              <a:rPr sz="1200" spc="-10" dirty="0">
                <a:latin typeface="Calibri"/>
                <a:cs typeface="Calibri"/>
              </a:rPr>
              <a:t>обговорення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вакансій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і…</a:t>
            </a:r>
            <a:endParaRPr sz="1200">
              <a:latin typeface="Calibri"/>
              <a:cs typeface="Calibri"/>
            </a:endParaRPr>
          </a:p>
          <a:p>
            <a:pPr marL="304800" marR="1635125" indent="-292735">
              <a:lnSpc>
                <a:spcPct val="101699"/>
              </a:lnSpc>
              <a:spcBef>
                <a:spcPts val="725"/>
              </a:spcBef>
            </a:pPr>
            <a:r>
              <a:rPr sz="1200" spc="-10" dirty="0">
                <a:latin typeface="Calibri"/>
                <a:cs typeface="Calibri"/>
              </a:rPr>
              <a:t>Допомога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написанні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резюме</a:t>
            </a:r>
            <a:r>
              <a:rPr sz="1200" spc="-25" dirty="0">
                <a:latin typeface="Calibri"/>
                <a:cs typeface="Calibri"/>
              </a:rPr>
              <a:t> та </a:t>
            </a:r>
            <a:r>
              <a:rPr sz="1200" spc="-10" dirty="0">
                <a:latin typeface="Calibri"/>
                <a:cs typeface="Calibri"/>
              </a:rPr>
              <a:t>підготовці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до </a:t>
            </a:r>
            <a:r>
              <a:rPr sz="1200" spc="-10" dirty="0">
                <a:latin typeface="Calibri"/>
                <a:cs typeface="Calibri"/>
              </a:rPr>
              <a:t>співбесіди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187761" y="4209288"/>
            <a:ext cx="2385695" cy="1803400"/>
            <a:chOff x="4187761" y="4209288"/>
            <a:chExt cx="2385695" cy="1803400"/>
          </a:xfrm>
        </p:grpSpPr>
        <p:sp>
          <p:nvSpPr>
            <p:cNvPr id="18" name="object 18"/>
            <p:cNvSpPr/>
            <p:nvPr/>
          </p:nvSpPr>
          <p:spPr>
            <a:xfrm>
              <a:off x="4192524" y="4401311"/>
              <a:ext cx="2380615" cy="1537970"/>
            </a:xfrm>
            <a:custGeom>
              <a:avLst/>
              <a:gdLst/>
              <a:ahLst/>
              <a:cxnLst/>
              <a:rect l="l" t="t" r="r" b="b"/>
              <a:pathLst>
                <a:path w="2380615" h="1537970">
                  <a:moveTo>
                    <a:pt x="266700" y="1441704"/>
                  </a:moveTo>
                  <a:lnTo>
                    <a:pt x="0" y="1441704"/>
                  </a:lnTo>
                  <a:lnTo>
                    <a:pt x="0" y="1537716"/>
                  </a:lnTo>
                  <a:lnTo>
                    <a:pt x="266700" y="1537716"/>
                  </a:lnTo>
                  <a:lnTo>
                    <a:pt x="266700" y="1441704"/>
                  </a:lnTo>
                  <a:close/>
                </a:path>
                <a:path w="2380615" h="1537970">
                  <a:moveTo>
                    <a:pt x="984504" y="1082040"/>
                  </a:moveTo>
                  <a:lnTo>
                    <a:pt x="0" y="1082040"/>
                  </a:lnTo>
                  <a:lnTo>
                    <a:pt x="0" y="1178052"/>
                  </a:lnTo>
                  <a:lnTo>
                    <a:pt x="984504" y="1178052"/>
                  </a:lnTo>
                  <a:lnTo>
                    <a:pt x="984504" y="1082040"/>
                  </a:lnTo>
                  <a:close/>
                </a:path>
                <a:path w="2380615" h="1537970">
                  <a:moveTo>
                    <a:pt x="1068324" y="720852"/>
                  </a:moveTo>
                  <a:lnTo>
                    <a:pt x="0" y="720852"/>
                  </a:lnTo>
                  <a:lnTo>
                    <a:pt x="0" y="816864"/>
                  </a:lnTo>
                  <a:lnTo>
                    <a:pt x="1068324" y="816864"/>
                  </a:lnTo>
                  <a:lnTo>
                    <a:pt x="1068324" y="720852"/>
                  </a:lnTo>
                  <a:close/>
                </a:path>
                <a:path w="2380615" h="1537970">
                  <a:moveTo>
                    <a:pt x="1235964" y="359664"/>
                  </a:moveTo>
                  <a:lnTo>
                    <a:pt x="0" y="359664"/>
                  </a:lnTo>
                  <a:lnTo>
                    <a:pt x="0" y="457200"/>
                  </a:lnTo>
                  <a:lnTo>
                    <a:pt x="1235964" y="457200"/>
                  </a:lnTo>
                  <a:lnTo>
                    <a:pt x="1235964" y="359664"/>
                  </a:lnTo>
                  <a:close/>
                </a:path>
                <a:path w="2380615" h="1537970">
                  <a:moveTo>
                    <a:pt x="2380475" y="0"/>
                  </a:moveTo>
                  <a:lnTo>
                    <a:pt x="0" y="0"/>
                  </a:lnTo>
                  <a:lnTo>
                    <a:pt x="0" y="96012"/>
                  </a:lnTo>
                  <a:lnTo>
                    <a:pt x="2380475" y="96012"/>
                  </a:lnTo>
                  <a:lnTo>
                    <a:pt x="2380475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192524" y="4280915"/>
              <a:ext cx="2039620" cy="1537970"/>
            </a:xfrm>
            <a:custGeom>
              <a:avLst/>
              <a:gdLst/>
              <a:ahLst/>
              <a:cxnLst/>
              <a:rect l="l" t="t" r="r" b="b"/>
              <a:pathLst>
                <a:path w="2039620" h="1537970">
                  <a:moveTo>
                    <a:pt x="156972" y="1441704"/>
                  </a:moveTo>
                  <a:lnTo>
                    <a:pt x="0" y="1441704"/>
                  </a:lnTo>
                  <a:lnTo>
                    <a:pt x="0" y="1537716"/>
                  </a:lnTo>
                  <a:lnTo>
                    <a:pt x="156972" y="1537716"/>
                  </a:lnTo>
                  <a:lnTo>
                    <a:pt x="156972" y="1441704"/>
                  </a:lnTo>
                  <a:close/>
                </a:path>
                <a:path w="2039620" h="1537970">
                  <a:moveTo>
                    <a:pt x="987552" y="1082040"/>
                  </a:moveTo>
                  <a:lnTo>
                    <a:pt x="0" y="1082040"/>
                  </a:lnTo>
                  <a:lnTo>
                    <a:pt x="0" y="1178052"/>
                  </a:lnTo>
                  <a:lnTo>
                    <a:pt x="987552" y="1178052"/>
                  </a:lnTo>
                  <a:lnTo>
                    <a:pt x="987552" y="1082040"/>
                  </a:lnTo>
                  <a:close/>
                </a:path>
                <a:path w="2039620" h="1537970">
                  <a:moveTo>
                    <a:pt x="1254252" y="720852"/>
                  </a:moveTo>
                  <a:lnTo>
                    <a:pt x="0" y="720852"/>
                  </a:lnTo>
                  <a:lnTo>
                    <a:pt x="0" y="816864"/>
                  </a:lnTo>
                  <a:lnTo>
                    <a:pt x="1254252" y="816864"/>
                  </a:lnTo>
                  <a:lnTo>
                    <a:pt x="1254252" y="720852"/>
                  </a:lnTo>
                  <a:close/>
                </a:path>
                <a:path w="2039620" h="1537970">
                  <a:moveTo>
                    <a:pt x="1594104" y="361188"/>
                  </a:moveTo>
                  <a:lnTo>
                    <a:pt x="0" y="361188"/>
                  </a:lnTo>
                  <a:lnTo>
                    <a:pt x="0" y="457200"/>
                  </a:lnTo>
                  <a:lnTo>
                    <a:pt x="1594104" y="457200"/>
                  </a:lnTo>
                  <a:lnTo>
                    <a:pt x="1594104" y="361188"/>
                  </a:lnTo>
                  <a:close/>
                </a:path>
                <a:path w="2039620" h="1537970">
                  <a:moveTo>
                    <a:pt x="2039112" y="0"/>
                  </a:moveTo>
                  <a:lnTo>
                    <a:pt x="0" y="0"/>
                  </a:lnTo>
                  <a:lnTo>
                    <a:pt x="0" y="96012"/>
                  </a:lnTo>
                  <a:lnTo>
                    <a:pt x="2039112" y="96012"/>
                  </a:lnTo>
                  <a:lnTo>
                    <a:pt x="20391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192523" y="4209288"/>
              <a:ext cx="0" cy="1803400"/>
            </a:xfrm>
            <a:custGeom>
              <a:avLst/>
              <a:gdLst/>
              <a:ahLst/>
              <a:cxnLst/>
              <a:rect l="l" t="t" r="r" b="b"/>
              <a:pathLst>
                <a:path h="1803400">
                  <a:moveTo>
                    <a:pt x="0" y="180289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521834" y="5787034"/>
            <a:ext cx="2032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latin typeface="Calibri"/>
                <a:cs typeface="Calibri"/>
              </a:rPr>
              <a:t>7,2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23459" y="5065902"/>
            <a:ext cx="274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latin typeface="Calibri"/>
                <a:cs typeface="Calibri"/>
              </a:rPr>
              <a:t>28,9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91098" y="4705350"/>
            <a:ext cx="274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latin typeface="Calibri"/>
                <a:cs typeface="Calibri"/>
              </a:rPr>
              <a:t>33,4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11726" y="5666943"/>
            <a:ext cx="2032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latin typeface="Calibri"/>
                <a:cs typeface="Calibri"/>
              </a:rPr>
              <a:t>4,2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239258" y="5306314"/>
            <a:ext cx="278130" cy="314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ts val="1135"/>
              </a:lnSpc>
              <a:spcBef>
                <a:spcPts val="100"/>
              </a:spcBef>
            </a:pPr>
            <a:r>
              <a:rPr sz="1100" spc="-20" dirty="0">
                <a:latin typeface="Calibri"/>
                <a:cs typeface="Calibri"/>
              </a:rPr>
              <a:t>26,7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135"/>
              </a:lnSpc>
            </a:pPr>
            <a:r>
              <a:rPr sz="1100" spc="-20" dirty="0">
                <a:latin typeface="Calibri"/>
                <a:cs typeface="Calibri"/>
              </a:rPr>
              <a:t>26,6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10529" y="4945760"/>
            <a:ext cx="274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latin typeface="Calibri"/>
                <a:cs typeface="Calibri"/>
              </a:rPr>
              <a:t>33,9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50382" y="4585208"/>
            <a:ext cx="274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latin typeface="Calibri"/>
                <a:cs typeface="Calibri"/>
              </a:rPr>
              <a:t>43,1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295135" y="4224654"/>
            <a:ext cx="603250" cy="313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30"/>
              </a:lnSpc>
              <a:spcBef>
                <a:spcPts val="100"/>
              </a:spcBef>
            </a:pPr>
            <a:r>
              <a:rPr sz="1100" spc="-20" dirty="0">
                <a:latin typeface="Calibri"/>
                <a:cs typeface="Calibri"/>
              </a:rPr>
              <a:t>55,1</a:t>
            </a:r>
            <a:endParaRPr sz="1100">
              <a:latin typeface="Calibri"/>
              <a:cs typeface="Calibri"/>
            </a:endParaRPr>
          </a:p>
          <a:p>
            <a:pPr marL="340995">
              <a:lnSpc>
                <a:spcPts val="1130"/>
              </a:lnSpc>
            </a:pPr>
            <a:r>
              <a:rPr sz="1100" spc="-20" dirty="0">
                <a:latin typeface="Calibri"/>
                <a:cs typeface="Calibri"/>
              </a:rPr>
              <a:t>64,3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68344" y="5719368"/>
            <a:ext cx="3073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latin typeface="Calibri"/>
                <a:cs typeface="Calibri"/>
              </a:rPr>
              <a:t>Інше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21127" y="5358765"/>
            <a:ext cx="16554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Calibri"/>
                <a:cs typeface="Calibri"/>
              </a:rPr>
              <a:t>Інфраструктурна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підтримка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75992" y="4998211"/>
            <a:ext cx="15989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Calibri"/>
                <a:cs typeface="Calibri"/>
              </a:rPr>
              <a:t>Консультаційна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підтримка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601595" y="4637659"/>
            <a:ext cx="14751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Навчання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та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менторство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792983" y="4276419"/>
            <a:ext cx="128270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Calibri"/>
                <a:cs typeface="Calibri"/>
              </a:rPr>
              <a:t>Фінансова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підтримка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959352" y="39090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21935" y="39090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3220339" y="3504691"/>
            <a:ext cx="2834005" cy="5232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latin typeface="Calibri"/>
                <a:cs typeface="Calibri"/>
              </a:rPr>
              <a:t>Якої</a:t>
            </a:r>
            <a:r>
              <a:rPr sz="1300" b="1" spc="1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зовнішньої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підтримки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потребуєте</a:t>
            </a:r>
            <a:endParaRPr sz="1300">
              <a:latin typeface="Calibri"/>
              <a:cs typeface="Calibri"/>
            </a:endParaRPr>
          </a:p>
          <a:p>
            <a:pPr marL="849630">
              <a:lnSpc>
                <a:spcPct val="100000"/>
              </a:lnSpc>
              <a:spcBef>
                <a:spcPts val="1015"/>
              </a:spcBef>
              <a:tabLst>
                <a:tab pos="1711960" algn="l"/>
              </a:tabLst>
            </a:pPr>
            <a:r>
              <a:rPr sz="1100" spc="-10" dirty="0">
                <a:latin typeface="Calibri"/>
                <a:cs typeface="Calibri"/>
              </a:rPr>
              <a:t>Безробітні</a:t>
            </a:r>
            <a:r>
              <a:rPr sz="1100" dirty="0">
                <a:latin typeface="Calibri"/>
                <a:cs typeface="Calibri"/>
              </a:rPr>
              <a:t>	</a:t>
            </a:r>
            <a:r>
              <a:rPr sz="1100" spc="-10" dirty="0">
                <a:latin typeface="Calibri"/>
                <a:cs typeface="Calibri"/>
              </a:rPr>
              <a:t>Зайняті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515112" y="1725167"/>
            <a:ext cx="4293235" cy="937894"/>
            <a:chOff x="515112" y="1725167"/>
            <a:chExt cx="4293235" cy="937894"/>
          </a:xfrm>
        </p:grpSpPr>
        <p:sp>
          <p:nvSpPr>
            <p:cNvPr id="38" name="object 38"/>
            <p:cNvSpPr/>
            <p:nvPr/>
          </p:nvSpPr>
          <p:spPr>
            <a:xfrm>
              <a:off x="687324" y="1725167"/>
              <a:ext cx="3662679" cy="932815"/>
            </a:xfrm>
            <a:custGeom>
              <a:avLst/>
              <a:gdLst/>
              <a:ahLst/>
              <a:cxnLst/>
              <a:rect l="l" t="t" r="r" b="b"/>
              <a:pathLst>
                <a:path w="3662679" h="932814">
                  <a:moveTo>
                    <a:pt x="228600" y="0"/>
                  </a:moveTo>
                  <a:lnTo>
                    <a:pt x="0" y="0"/>
                  </a:lnTo>
                  <a:lnTo>
                    <a:pt x="0" y="932688"/>
                  </a:lnTo>
                  <a:lnTo>
                    <a:pt x="228600" y="932688"/>
                  </a:lnTo>
                  <a:lnTo>
                    <a:pt x="228600" y="0"/>
                  </a:lnTo>
                  <a:close/>
                </a:path>
                <a:path w="3662679" h="932814">
                  <a:moveTo>
                    <a:pt x="1086612" y="28956"/>
                  </a:moveTo>
                  <a:lnTo>
                    <a:pt x="858012" y="28956"/>
                  </a:lnTo>
                  <a:lnTo>
                    <a:pt x="858012" y="932688"/>
                  </a:lnTo>
                  <a:lnTo>
                    <a:pt x="1086612" y="932688"/>
                  </a:lnTo>
                  <a:lnTo>
                    <a:pt x="1086612" y="28956"/>
                  </a:lnTo>
                  <a:close/>
                </a:path>
                <a:path w="3662679" h="932814">
                  <a:moveTo>
                    <a:pt x="1946148" y="300228"/>
                  </a:moveTo>
                  <a:lnTo>
                    <a:pt x="1716024" y="300228"/>
                  </a:lnTo>
                  <a:lnTo>
                    <a:pt x="1716024" y="932688"/>
                  </a:lnTo>
                  <a:lnTo>
                    <a:pt x="1946148" y="932688"/>
                  </a:lnTo>
                  <a:lnTo>
                    <a:pt x="1946148" y="300228"/>
                  </a:lnTo>
                  <a:close/>
                </a:path>
                <a:path w="3662679" h="932814">
                  <a:moveTo>
                    <a:pt x="2804160" y="554736"/>
                  </a:moveTo>
                  <a:lnTo>
                    <a:pt x="2575560" y="554736"/>
                  </a:lnTo>
                  <a:lnTo>
                    <a:pt x="2575560" y="932688"/>
                  </a:lnTo>
                  <a:lnTo>
                    <a:pt x="2804160" y="932688"/>
                  </a:lnTo>
                  <a:lnTo>
                    <a:pt x="2804160" y="554736"/>
                  </a:lnTo>
                  <a:close/>
                </a:path>
                <a:path w="3662679" h="932814">
                  <a:moveTo>
                    <a:pt x="3662172" y="847344"/>
                  </a:moveTo>
                  <a:lnTo>
                    <a:pt x="3433572" y="847344"/>
                  </a:lnTo>
                  <a:lnTo>
                    <a:pt x="3433572" y="932688"/>
                  </a:lnTo>
                  <a:lnTo>
                    <a:pt x="3662172" y="932688"/>
                  </a:lnTo>
                  <a:lnTo>
                    <a:pt x="3662172" y="84734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73836" y="1839467"/>
              <a:ext cx="3662679" cy="818515"/>
            </a:xfrm>
            <a:custGeom>
              <a:avLst/>
              <a:gdLst/>
              <a:ahLst/>
              <a:cxnLst/>
              <a:rect l="l" t="t" r="r" b="b"/>
              <a:pathLst>
                <a:path w="3662679" h="818514">
                  <a:moveTo>
                    <a:pt x="228600" y="0"/>
                  </a:moveTo>
                  <a:lnTo>
                    <a:pt x="0" y="0"/>
                  </a:lnTo>
                  <a:lnTo>
                    <a:pt x="0" y="818388"/>
                  </a:lnTo>
                  <a:lnTo>
                    <a:pt x="228600" y="818388"/>
                  </a:lnTo>
                  <a:lnTo>
                    <a:pt x="228600" y="0"/>
                  </a:lnTo>
                  <a:close/>
                </a:path>
                <a:path w="3662679" h="818514">
                  <a:moveTo>
                    <a:pt x="1086612" y="135636"/>
                  </a:moveTo>
                  <a:lnTo>
                    <a:pt x="858012" y="135636"/>
                  </a:lnTo>
                  <a:lnTo>
                    <a:pt x="858012" y="818388"/>
                  </a:lnTo>
                  <a:lnTo>
                    <a:pt x="1086612" y="818388"/>
                  </a:lnTo>
                  <a:lnTo>
                    <a:pt x="1086612" y="135636"/>
                  </a:lnTo>
                  <a:close/>
                </a:path>
                <a:path w="3662679" h="818514">
                  <a:moveTo>
                    <a:pt x="1944624" y="248412"/>
                  </a:moveTo>
                  <a:lnTo>
                    <a:pt x="1716024" y="248412"/>
                  </a:lnTo>
                  <a:lnTo>
                    <a:pt x="1716024" y="818388"/>
                  </a:lnTo>
                  <a:lnTo>
                    <a:pt x="1944624" y="818388"/>
                  </a:lnTo>
                  <a:lnTo>
                    <a:pt x="1944624" y="248412"/>
                  </a:lnTo>
                  <a:close/>
                </a:path>
                <a:path w="3662679" h="818514">
                  <a:moveTo>
                    <a:pt x="2804160" y="422148"/>
                  </a:moveTo>
                  <a:lnTo>
                    <a:pt x="2575560" y="422148"/>
                  </a:lnTo>
                  <a:lnTo>
                    <a:pt x="2575560" y="818388"/>
                  </a:lnTo>
                  <a:lnTo>
                    <a:pt x="2804160" y="818388"/>
                  </a:lnTo>
                  <a:lnTo>
                    <a:pt x="2804160" y="422148"/>
                  </a:lnTo>
                  <a:close/>
                </a:path>
                <a:path w="3662679" h="818514">
                  <a:moveTo>
                    <a:pt x="3662172" y="661416"/>
                  </a:moveTo>
                  <a:lnTo>
                    <a:pt x="3433572" y="661416"/>
                  </a:lnTo>
                  <a:lnTo>
                    <a:pt x="3433572" y="818388"/>
                  </a:lnTo>
                  <a:lnTo>
                    <a:pt x="3662172" y="818388"/>
                  </a:lnTo>
                  <a:lnTo>
                    <a:pt x="3662172" y="661416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15112" y="2657855"/>
              <a:ext cx="4293235" cy="0"/>
            </a:xfrm>
            <a:custGeom>
              <a:avLst/>
              <a:gdLst/>
              <a:ahLst/>
              <a:cxnLst/>
              <a:rect l="l" t="t" r="r" b="b"/>
              <a:pathLst>
                <a:path w="4293235">
                  <a:moveTo>
                    <a:pt x="0" y="0"/>
                  </a:moveTo>
                  <a:lnTo>
                    <a:pt x="4293108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522602" y="1506727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48,9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133469" y="2324481"/>
            <a:ext cx="2032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5" dirty="0">
                <a:latin typeface="Calibri"/>
                <a:cs typeface="Calibri"/>
              </a:rPr>
              <a:t>4,7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63955" y="1478026"/>
            <a:ext cx="561340" cy="307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105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50,4</a:t>
            </a:r>
            <a:endParaRPr sz="1100">
              <a:latin typeface="Calibri"/>
              <a:cs typeface="Calibri"/>
            </a:endParaRPr>
          </a:p>
          <a:p>
            <a:pPr marL="298450">
              <a:lnSpc>
                <a:spcPts val="1105"/>
              </a:lnSpc>
            </a:pPr>
            <a:r>
              <a:rPr sz="1100" spc="-20" dirty="0">
                <a:latin typeface="Calibri"/>
                <a:cs typeface="Calibri"/>
              </a:rPr>
              <a:t>44,3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808733" y="1727962"/>
            <a:ext cx="274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36,9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355850" y="1777111"/>
            <a:ext cx="611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Calibri"/>
                <a:cs typeface="Calibri"/>
              </a:rPr>
              <a:t>34,2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650" spc="-30" baseline="-25252" dirty="0">
                <a:latin typeface="Calibri"/>
                <a:cs typeface="Calibri"/>
              </a:rPr>
              <a:t>30,8</a:t>
            </a:r>
            <a:endParaRPr sz="1650" baseline="-25252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214370" y="2014855"/>
            <a:ext cx="61214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650" baseline="-7575" dirty="0">
                <a:latin typeface="Calibri"/>
                <a:cs typeface="Calibri"/>
              </a:rPr>
              <a:t>20,5</a:t>
            </a:r>
            <a:r>
              <a:rPr sz="1650" spc="30" baseline="-757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21,4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419727" y="2253742"/>
            <a:ext cx="2032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5" dirty="0">
                <a:latin typeface="Calibri"/>
                <a:cs typeface="Calibri"/>
              </a:rPr>
              <a:t>8,5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25576" y="2727198"/>
            <a:ext cx="836294" cy="7061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6034" marR="19050" algn="ctr">
              <a:lnSpc>
                <a:spcPct val="101800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Нові</a:t>
            </a:r>
            <a:r>
              <a:rPr sz="1100" spc="-10" dirty="0">
                <a:latin typeface="Calibri"/>
                <a:cs typeface="Calibri"/>
              </a:rPr>
              <a:t> навички </a:t>
            </a:r>
            <a:r>
              <a:rPr sz="1100" dirty="0">
                <a:latin typeface="Calibri"/>
                <a:cs typeface="Calibri"/>
              </a:rPr>
              <a:t>в </a:t>
            </a:r>
            <a:r>
              <a:rPr sz="1100" spc="-20" dirty="0">
                <a:latin typeface="Calibri"/>
                <a:cs typeface="Calibri"/>
              </a:rPr>
              <a:t>моїй </a:t>
            </a:r>
            <a:r>
              <a:rPr sz="1100" spc="-10" dirty="0">
                <a:latin typeface="Calibri"/>
                <a:cs typeface="Calibri"/>
              </a:rPr>
              <a:t>професії,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100" spc="-10" dirty="0">
                <a:latin typeface="Calibri"/>
                <a:cs typeface="Calibri"/>
              </a:rPr>
              <a:t>спеціальності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423797" y="2727198"/>
            <a:ext cx="756920" cy="5353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20979" marR="5080" indent="-208915">
              <a:lnSpc>
                <a:spcPct val="101800"/>
              </a:lnSpc>
              <a:spcBef>
                <a:spcPts val="80"/>
              </a:spcBef>
            </a:pPr>
            <a:r>
              <a:rPr sz="1100" spc="-10" dirty="0">
                <a:latin typeface="Calibri"/>
                <a:cs typeface="Calibri"/>
              </a:rPr>
              <a:t>Підвищення рівня</a:t>
            </a:r>
            <a:endParaRPr sz="1100">
              <a:latin typeface="Calibri"/>
              <a:cs typeface="Calibri"/>
            </a:endParaRPr>
          </a:p>
          <a:p>
            <a:pPr marL="30480">
              <a:lnSpc>
                <a:spcPct val="100000"/>
              </a:lnSpc>
              <a:spcBef>
                <a:spcPts val="25"/>
              </a:spcBef>
            </a:pPr>
            <a:r>
              <a:rPr sz="1100" spc="-10" dirty="0">
                <a:latin typeface="Calibri"/>
                <a:cs typeface="Calibri"/>
              </a:rPr>
              <a:t>кваліфікації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247392" y="2727198"/>
            <a:ext cx="827405" cy="5353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065" marR="5080" algn="ctr">
              <a:lnSpc>
                <a:spcPct val="101800"/>
              </a:lnSpc>
              <a:spcBef>
                <a:spcPts val="80"/>
              </a:spcBef>
            </a:pPr>
            <a:r>
              <a:rPr sz="1100" spc="-20" dirty="0">
                <a:latin typeface="Calibri"/>
                <a:cs typeface="Calibri"/>
              </a:rPr>
              <a:t>Нова </a:t>
            </a:r>
            <a:r>
              <a:rPr sz="1100" spc="-10" dirty="0">
                <a:latin typeface="Calibri"/>
                <a:cs typeface="Calibri"/>
              </a:rPr>
              <a:t>професія, спеціальність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189858" y="2727198"/>
            <a:ext cx="660400" cy="3644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115570">
              <a:lnSpc>
                <a:spcPct val="101800"/>
              </a:lnSpc>
              <a:spcBef>
                <a:spcPts val="80"/>
              </a:spcBef>
            </a:pPr>
            <a:r>
              <a:rPr sz="1100" spc="-10" dirty="0">
                <a:latin typeface="Calibri"/>
                <a:cs typeface="Calibri"/>
              </a:rPr>
              <a:t>Мовна підготовка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225290" y="2727198"/>
            <a:ext cx="30734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latin typeface="Calibri"/>
                <a:cs typeface="Calibri"/>
              </a:rPr>
              <a:t>Інше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984248" y="124815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45307" y="1248155"/>
            <a:ext cx="78105" cy="76200"/>
          </a:xfrm>
          <a:custGeom>
            <a:avLst/>
            <a:gdLst/>
            <a:ahLst/>
            <a:cxnLst/>
            <a:rect l="l" t="t" r="r" b="b"/>
            <a:pathLst>
              <a:path w="78105" h="76200">
                <a:moveTo>
                  <a:pt x="77724" y="0"/>
                </a:moveTo>
                <a:lnTo>
                  <a:pt x="0" y="0"/>
                </a:lnTo>
                <a:lnTo>
                  <a:pt x="0" y="76200"/>
                </a:lnTo>
                <a:lnTo>
                  <a:pt x="77724" y="76200"/>
                </a:lnTo>
                <a:lnTo>
                  <a:pt x="77724" y="0"/>
                </a:lnTo>
                <a:close/>
              </a:path>
            </a:pathLst>
          </a:custGeom>
          <a:solidFill>
            <a:srgbClr val="779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1154074" y="843229"/>
            <a:ext cx="3016885" cy="5238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latin typeface="Calibri"/>
                <a:cs typeface="Calibri"/>
              </a:rPr>
              <a:t>Яке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навчання</a:t>
            </a:r>
            <a:r>
              <a:rPr sz="1300" b="1" spc="1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було</a:t>
            </a:r>
            <a:r>
              <a:rPr sz="1300" b="1" spc="1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б</a:t>
            </a:r>
            <a:r>
              <a:rPr sz="1300" b="1" spc="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найбільш</a:t>
            </a:r>
            <a:r>
              <a:rPr sz="1300" b="1" spc="25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корисним</a:t>
            </a:r>
            <a:endParaRPr sz="1300">
              <a:latin typeface="Calibri"/>
              <a:cs typeface="Calibri"/>
            </a:endParaRPr>
          </a:p>
          <a:p>
            <a:pPr marL="939800">
              <a:lnSpc>
                <a:spcPct val="100000"/>
              </a:lnSpc>
              <a:spcBef>
                <a:spcPts val="1019"/>
              </a:spcBef>
              <a:tabLst>
                <a:tab pos="1802130" algn="l"/>
              </a:tabLst>
            </a:pPr>
            <a:r>
              <a:rPr sz="1100" spc="-10" dirty="0">
                <a:latin typeface="Calibri"/>
                <a:cs typeface="Calibri"/>
              </a:rPr>
              <a:t>Безробітні</a:t>
            </a:r>
            <a:r>
              <a:rPr sz="1100" dirty="0">
                <a:latin typeface="Calibri"/>
                <a:cs typeface="Calibri"/>
              </a:rPr>
              <a:t>	</a:t>
            </a:r>
            <a:r>
              <a:rPr sz="1100" spc="-10" dirty="0">
                <a:latin typeface="Calibri"/>
                <a:cs typeface="Calibri"/>
              </a:rPr>
              <a:t>Зайняті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2136</Words>
  <Application>Microsoft Office PowerPoint</Application>
  <PresentationFormat>Широкоэкранный</PresentationFormat>
  <Paragraphs>560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MT</vt:lpstr>
      <vt:lpstr>Calibri</vt:lpstr>
      <vt:lpstr>Microsoft Sans Serif</vt:lpstr>
      <vt:lpstr>Times New Roman</vt:lpstr>
      <vt:lpstr>Office Theme</vt:lpstr>
      <vt:lpstr>Аналіз стану та проблем ринку праці</vt:lpstr>
      <vt:lpstr>ПОСТАНОВКА ПРОБЛЕМИ</vt:lpstr>
      <vt:lpstr>Презентация PowerPoint</vt:lpstr>
      <vt:lpstr>ОКРЕМІ ПОКАЗНИКИ РИНКУ ПРАЦІ у 2025 році</vt:lpstr>
      <vt:lpstr>РЕЗЕРВИ РОБОЧОЇ СИЛИ</vt:lpstr>
      <vt:lpstr>ПРОБЛЕМИ ТА ПОТРЕБИ БЕЗРОБІТНИХ</vt:lpstr>
      <vt:lpstr>ВИКЛИКИ ВЗАЄМОДІЇ З РОБОТОДАВЦЯМИ ТА ПЕРЕВАГИ ПЕРЕПІДГОТОВКИ</vt:lpstr>
      <vt:lpstr>ПРОБЛЕМИ ТА ПОТРЕБИ БЕЗРОБІТНИХ</vt:lpstr>
      <vt:lpstr>ПОТРЕБИ БЕЗРОБІТНИХ У ДОПОМОЗІ</vt:lpstr>
      <vt:lpstr>Презентация PowerPoint</vt:lpstr>
      <vt:lpstr>Презентация PowerPoint</vt:lpstr>
      <vt:lpstr>ПРОГНОЗ РОЗРИВУ ПОТРЕБИ ЕКОНОМІКИ В РОБОЧІЙ СИЛІ ТА ЇЇ ПРОПОЗИЦІЇ З БОКУ НАСЕЛЕННЯ</vt:lpstr>
      <vt:lpstr>Презентация PowerPoint</vt:lpstr>
      <vt:lpstr>ПРИКЛАД НЕВІДПОВІДНОСТІ ПОПИТУ ТА ПРОПОЗИЦІЇ АКТУАЛЬНИХ НАВИЧОК У СІЛЬСЬКОМУ ГОСПОДАРСТВІ</vt:lpstr>
      <vt:lpstr>Дефіцити робочої сили структурні, значно менше залежать від кількості населення, ніж від технологічного, організаційного та фінансового стану трудових відносин і праці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Кримова Марія Олександрівна</dc:creator>
  <cp:lastModifiedBy>Admin</cp:lastModifiedBy>
  <cp:revision>2</cp:revision>
  <dcterms:created xsi:type="dcterms:W3CDTF">2025-09-24T07:32:31Z</dcterms:created>
  <dcterms:modified xsi:type="dcterms:W3CDTF">2025-10-08T08:06:31Z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2025-04-24T00:00:00Z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2025-09-24T00:00:00Z</vt:filetime>
  </property>
  <property fmtid="{D5CDD505-2E9C-101B-9397-08002B2CF9AE}" pid="5" name="Producer">
    <vt:lpwstr>Microsoft® PowerPoint® LTSC</vt:lpwstr>
  </property>
</Properties>
</file>